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36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72" r:id="rId9"/>
    <p:sldId id="274" r:id="rId10"/>
    <p:sldId id="275" r:id="rId11"/>
    <p:sldId id="276" r:id="rId12"/>
    <p:sldId id="283" r:id="rId13"/>
    <p:sldId id="284" r:id="rId14"/>
    <p:sldId id="285" r:id="rId15"/>
    <p:sldId id="287" r:id="rId16"/>
    <p:sldId id="286" r:id="rId17"/>
    <p:sldId id="288" r:id="rId18"/>
    <p:sldId id="289" r:id="rId19"/>
    <p:sldId id="281" r:id="rId20"/>
    <p:sldId id="282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0" d="100"/>
          <a:sy n="80" d="100"/>
        </p:scale>
        <p:origin x="-300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99EB26-4E52-446E-9805-63591BA211E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8BEC40D7-5C64-440D-94CA-C710DCE49F6A}">
      <dgm:prSet phldrT="[文字]"/>
      <dgm:spPr/>
      <dgm:t>
        <a:bodyPr/>
        <a:lstStyle/>
        <a:p>
          <a:r>
            <a:rPr lang="en-US" altLang="zh-TW" b="1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A driving question</a:t>
          </a:r>
          <a:endParaRPr lang="zh-TW" altLang="en-US" dirty="0"/>
        </a:p>
      </dgm:t>
    </dgm:pt>
    <dgm:pt modelId="{144A07BD-C968-4153-936F-5B8707607A21}" type="parTrans" cxnId="{598CC2F5-171B-4525-8748-16962A18E04E}">
      <dgm:prSet/>
      <dgm:spPr/>
      <dgm:t>
        <a:bodyPr/>
        <a:lstStyle/>
        <a:p>
          <a:endParaRPr lang="zh-TW" altLang="en-US"/>
        </a:p>
      </dgm:t>
    </dgm:pt>
    <dgm:pt modelId="{F2EB2C1D-8864-47DE-81A1-299C33FFE7A7}" type="sibTrans" cxnId="{598CC2F5-171B-4525-8748-16962A18E04E}">
      <dgm:prSet/>
      <dgm:spPr/>
      <dgm:t>
        <a:bodyPr/>
        <a:lstStyle/>
        <a:p>
          <a:endParaRPr lang="zh-TW" altLang="en-US"/>
        </a:p>
      </dgm:t>
    </dgm:pt>
    <dgm:pt modelId="{4CE68FF8-2A7D-486A-ABC9-2CB9FE77BD66}">
      <dgm:prSet phldrT="[文字]"/>
      <dgm:spPr/>
      <dgm:t>
        <a:bodyPr/>
        <a:lstStyle/>
        <a:p>
          <a:r>
            <a:rPr lang="en-US" altLang="zh-TW" b="1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Situated inquiry</a:t>
          </a:r>
          <a:endParaRPr lang="zh-TW" altLang="en-US" dirty="0"/>
        </a:p>
      </dgm:t>
    </dgm:pt>
    <dgm:pt modelId="{E7B91799-40EC-4412-A444-893F77C52824}" type="parTrans" cxnId="{0BCB26A3-4818-41EF-B94F-0D71F0C826F1}">
      <dgm:prSet/>
      <dgm:spPr/>
      <dgm:t>
        <a:bodyPr/>
        <a:lstStyle/>
        <a:p>
          <a:endParaRPr lang="zh-TW" altLang="en-US"/>
        </a:p>
      </dgm:t>
    </dgm:pt>
    <dgm:pt modelId="{4F3ED73D-9FAB-40D7-9CEE-7BFC027F99A1}" type="sibTrans" cxnId="{0BCB26A3-4818-41EF-B94F-0D71F0C826F1}">
      <dgm:prSet/>
      <dgm:spPr/>
      <dgm:t>
        <a:bodyPr/>
        <a:lstStyle/>
        <a:p>
          <a:endParaRPr lang="zh-TW" altLang="en-US"/>
        </a:p>
      </dgm:t>
    </dgm:pt>
    <dgm:pt modelId="{C4A79B73-0164-44AA-9E4F-52DA677EDA44}">
      <dgm:prSet phldrT="[文字]"/>
      <dgm:spPr/>
      <dgm:t>
        <a:bodyPr/>
        <a:lstStyle/>
        <a:p>
          <a:r>
            <a:rPr lang="en-US" altLang="zh-TW" b="1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Collaborations</a:t>
          </a:r>
          <a:endParaRPr lang="zh-TW" altLang="en-US" dirty="0"/>
        </a:p>
      </dgm:t>
    </dgm:pt>
    <dgm:pt modelId="{E52652B7-E3D0-42D1-96C7-AEEABFB54F19}" type="parTrans" cxnId="{B5C2773A-6845-4808-9256-AFCB547F5741}">
      <dgm:prSet/>
      <dgm:spPr/>
      <dgm:t>
        <a:bodyPr/>
        <a:lstStyle/>
        <a:p>
          <a:endParaRPr lang="zh-TW" altLang="en-US"/>
        </a:p>
      </dgm:t>
    </dgm:pt>
    <dgm:pt modelId="{320F927F-7B1C-4161-BEB0-6B6DFA636D3B}" type="sibTrans" cxnId="{B5C2773A-6845-4808-9256-AFCB547F5741}">
      <dgm:prSet/>
      <dgm:spPr/>
      <dgm:t>
        <a:bodyPr/>
        <a:lstStyle/>
        <a:p>
          <a:endParaRPr lang="zh-TW" altLang="en-US"/>
        </a:p>
      </dgm:t>
    </dgm:pt>
    <dgm:pt modelId="{D3830610-353E-4CD9-A887-F395AAE5B602}">
      <dgm:prSet phldrT="[文字]"/>
      <dgm:spPr/>
      <dgm:t>
        <a:bodyPr/>
        <a:lstStyle/>
        <a:p>
          <a:r>
            <a:rPr lang="en-US" altLang="zh-TW" b="1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Learning technologies</a:t>
          </a:r>
          <a:endParaRPr lang="zh-TW" altLang="en-US" dirty="0"/>
        </a:p>
      </dgm:t>
    </dgm:pt>
    <dgm:pt modelId="{2602A6BA-30A7-4E97-B7DD-D3E7CB3292F3}" type="parTrans" cxnId="{0D9F554D-7FC8-4224-B32A-34D6980AB2B5}">
      <dgm:prSet/>
      <dgm:spPr/>
      <dgm:t>
        <a:bodyPr/>
        <a:lstStyle/>
        <a:p>
          <a:endParaRPr lang="zh-TW" altLang="en-US"/>
        </a:p>
      </dgm:t>
    </dgm:pt>
    <dgm:pt modelId="{EB57CB13-78E4-4876-AD0F-F073D2811D75}" type="sibTrans" cxnId="{0D9F554D-7FC8-4224-B32A-34D6980AB2B5}">
      <dgm:prSet/>
      <dgm:spPr/>
      <dgm:t>
        <a:bodyPr/>
        <a:lstStyle/>
        <a:p>
          <a:endParaRPr lang="zh-TW" altLang="en-US"/>
        </a:p>
      </dgm:t>
    </dgm:pt>
    <dgm:pt modelId="{77B37391-1B34-4609-B518-F2777B4A8C75}">
      <dgm:prSet phldrT="[文字]"/>
      <dgm:spPr/>
      <dgm:t>
        <a:bodyPr/>
        <a:lstStyle/>
        <a:p>
          <a:r>
            <a:rPr lang="en-US" altLang="zh-TW" b="1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Creation of artifacts</a:t>
          </a:r>
          <a:endParaRPr lang="zh-TW" altLang="en-US" dirty="0"/>
        </a:p>
      </dgm:t>
    </dgm:pt>
    <dgm:pt modelId="{CFB70262-8851-45E4-80A3-3D8F966F3382}" type="parTrans" cxnId="{EC125739-DB7B-42CC-B6C5-4C5430341155}">
      <dgm:prSet/>
      <dgm:spPr/>
      <dgm:t>
        <a:bodyPr/>
        <a:lstStyle/>
        <a:p>
          <a:endParaRPr lang="zh-TW" altLang="en-US"/>
        </a:p>
      </dgm:t>
    </dgm:pt>
    <dgm:pt modelId="{F6B7ACD1-6305-45AC-B3BD-8C9FDF8EEF9C}" type="sibTrans" cxnId="{EC125739-DB7B-42CC-B6C5-4C5430341155}">
      <dgm:prSet/>
      <dgm:spPr/>
      <dgm:t>
        <a:bodyPr/>
        <a:lstStyle/>
        <a:p>
          <a:endParaRPr lang="zh-TW" altLang="en-US"/>
        </a:p>
      </dgm:t>
    </dgm:pt>
    <dgm:pt modelId="{AE58E958-C16C-454C-B673-E6320A18271A}" type="pres">
      <dgm:prSet presAssocID="{4699EB26-4E52-446E-9805-63591BA211E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4C41E526-E464-4DA5-B661-7F1D367A9A4B}" type="pres">
      <dgm:prSet presAssocID="{4699EB26-4E52-446E-9805-63591BA211E6}" presName="Name1" presStyleCnt="0"/>
      <dgm:spPr/>
    </dgm:pt>
    <dgm:pt modelId="{68BDBC91-D988-46C8-82A2-5E422B0115A8}" type="pres">
      <dgm:prSet presAssocID="{4699EB26-4E52-446E-9805-63591BA211E6}" presName="cycle" presStyleCnt="0"/>
      <dgm:spPr/>
    </dgm:pt>
    <dgm:pt modelId="{217A4B91-7FFE-4F35-904B-5076823B14F3}" type="pres">
      <dgm:prSet presAssocID="{4699EB26-4E52-446E-9805-63591BA211E6}" presName="srcNode" presStyleLbl="node1" presStyleIdx="0" presStyleCnt="5"/>
      <dgm:spPr/>
    </dgm:pt>
    <dgm:pt modelId="{F1744E11-68A7-48C3-9A00-7FD226D94584}" type="pres">
      <dgm:prSet presAssocID="{4699EB26-4E52-446E-9805-63591BA211E6}" presName="conn" presStyleLbl="parChTrans1D2" presStyleIdx="0" presStyleCnt="1"/>
      <dgm:spPr/>
      <dgm:t>
        <a:bodyPr/>
        <a:lstStyle/>
        <a:p>
          <a:endParaRPr lang="zh-TW" altLang="en-US"/>
        </a:p>
      </dgm:t>
    </dgm:pt>
    <dgm:pt modelId="{9F18CF3E-9409-4F0F-A620-474D088DEEC0}" type="pres">
      <dgm:prSet presAssocID="{4699EB26-4E52-446E-9805-63591BA211E6}" presName="extraNode" presStyleLbl="node1" presStyleIdx="0" presStyleCnt="5"/>
      <dgm:spPr/>
    </dgm:pt>
    <dgm:pt modelId="{1CEA1342-0C22-489D-8814-C8C16F102941}" type="pres">
      <dgm:prSet presAssocID="{4699EB26-4E52-446E-9805-63591BA211E6}" presName="dstNode" presStyleLbl="node1" presStyleIdx="0" presStyleCnt="5"/>
      <dgm:spPr/>
    </dgm:pt>
    <dgm:pt modelId="{9D26AD0D-62B9-461A-BACE-1F9DB02316DC}" type="pres">
      <dgm:prSet presAssocID="{8BEC40D7-5C64-440D-94CA-C710DCE49F6A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7D979BB-5DDF-4CC4-B4BF-F52D201BCC50}" type="pres">
      <dgm:prSet presAssocID="{8BEC40D7-5C64-440D-94CA-C710DCE49F6A}" presName="accent_1" presStyleCnt="0"/>
      <dgm:spPr/>
    </dgm:pt>
    <dgm:pt modelId="{1EE488D9-8FD9-4A4E-AEF4-D7897ACCA6D9}" type="pres">
      <dgm:prSet presAssocID="{8BEC40D7-5C64-440D-94CA-C710DCE49F6A}" presName="accentRepeatNode" presStyleLbl="solidFgAcc1" presStyleIdx="0" presStyleCnt="5"/>
      <dgm:spPr/>
    </dgm:pt>
    <dgm:pt modelId="{31EBC3C3-409F-4153-905E-FF0D29E2DDCC}" type="pres">
      <dgm:prSet presAssocID="{4CE68FF8-2A7D-486A-ABC9-2CB9FE77BD66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52D2B58-4264-4D62-B08A-8D5E5F9A4FE9}" type="pres">
      <dgm:prSet presAssocID="{4CE68FF8-2A7D-486A-ABC9-2CB9FE77BD66}" presName="accent_2" presStyleCnt="0"/>
      <dgm:spPr/>
    </dgm:pt>
    <dgm:pt modelId="{8A4E509B-34BE-4331-B1D5-EC451DFAF520}" type="pres">
      <dgm:prSet presAssocID="{4CE68FF8-2A7D-486A-ABC9-2CB9FE77BD66}" presName="accentRepeatNode" presStyleLbl="solidFgAcc1" presStyleIdx="1" presStyleCnt="5"/>
      <dgm:spPr/>
    </dgm:pt>
    <dgm:pt modelId="{003B78E2-E510-4227-BDFF-A66D926E71C6}" type="pres">
      <dgm:prSet presAssocID="{C4A79B73-0164-44AA-9E4F-52DA677EDA44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4749410-BA68-4463-B789-F17270C21465}" type="pres">
      <dgm:prSet presAssocID="{C4A79B73-0164-44AA-9E4F-52DA677EDA44}" presName="accent_3" presStyleCnt="0"/>
      <dgm:spPr/>
    </dgm:pt>
    <dgm:pt modelId="{4B28D6E5-FF6A-4267-AB70-F53E3B46F106}" type="pres">
      <dgm:prSet presAssocID="{C4A79B73-0164-44AA-9E4F-52DA677EDA44}" presName="accentRepeatNode" presStyleLbl="solidFgAcc1" presStyleIdx="2" presStyleCnt="5"/>
      <dgm:spPr/>
    </dgm:pt>
    <dgm:pt modelId="{BD58BA7A-9E5E-469F-A84E-55306C18AC01}" type="pres">
      <dgm:prSet presAssocID="{D3830610-353E-4CD9-A887-F395AAE5B602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FC00E80-A154-4F6A-82C1-AA05E82B0C87}" type="pres">
      <dgm:prSet presAssocID="{D3830610-353E-4CD9-A887-F395AAE5B602}" presName="accent_4" presStyleCnt="0"/>
      <dgm:spPr/>
    </dgm:pt>
    <dgm:pt modelId="{4F03CD6E-C47A-4D2D-8DDD-AC9480FE5943}" type="pres">
      <dgm:prSet presAssocID="{D3830610-353E-4CD9-A887-F395AAE5B602}" presName="accentRepeatNode" presStyleLbl="solidFgAcc1" presStyleIdx="3" presStyleCnt="5"/>
      <dgm:spPr/>
    </dgm:pt>
    <dgm:pt modelId="{197A2FED-F6C9-499C-9C70-2FDB45115678}" type="pres">
      <dgm:prSet presAssocID="{77B37391-1B34-4609-B518-F2777B4A8C75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81A25B1-DDF0-431C-B1A3-32830EC092EF}" type="pres">
      <dgm:prSet presAssocID="{77B37391-1B34-4609-B518-F2777B4A8C75}" presName="accent_5" presStyleCnt="0"/>
      <dgm:spPr/>
    </dgm:pt>
    <dgm:pt modelId="{DFB31107-B9E7-4A6E-9A23-C2A1F9636BDE}" type="pres">
      <dgm:prSet presAssocID="{77B37391-1B34-4609-B518-F2777B4A8C75}" presName="accentRepeatNode" presStyleLbl="solidFgAcc1" presStyleIdx="4" presStyleCnt="5"/>
      <dgm:spPr/>
    </dgm:pt>
  </dgm:ptLst>
  <dgm:cxnLst>
    <dgm:cxn modelId="{EC125739-DB7B-42CC-B6C5-4C5430341155}" srcId="{4699EB26-4E52-446E-9805-63591BA211E6}" destId="{77B37391-1B34-4609-B518-F2777B4A8C75}" srcOrd="4" destOrd="0" parTransId="{CFB70262-8851-45E4-80A3-3D8F966F3382}" sibTransId="{F6B7ACD1-6305-45AC-B3BD-8C9FDF8EEF9C}"/>
    <dgm:cxn modelId="{CB0C7588-3FBD-4264-AC46-852DB06279D5}" type="presOf" srcId="{C4A79B73-0164-44AA-9E4F-52DA677EDA44}" destId="{003B78E2-E510-4227-BDFF-A66D926E71C6}" srcOrd="0" destOrd="0" presId="urn:microsoft.com/office/officeart/2008/layout/VerticalCurvedList"/>
    <dgm:cxn modelId="{598CC2F5-171B-4525-8748-16962A18E04E}" srcId="{4699EB26-4E52-446E-9805-63591BA211E6}" destId="{8BEC40D7-5C64-440D-94CA-C710DCE49F6A}" srcOrd="0" destOrd="0" parTransId="{144A07BD-C968-4153-936F-5B8707607A21}" sibTransId="{F2EB2C1D-8864-47DE-81A1-299C33FFE7A7}"/>
    <dgm:cxn modelId="{30A7CE31-AED5-400F-B472-540900986C7F}" type="presOf" srcId="{F2EB2C1D-8864-47DE-81A1-299C33FFE7A7}" destId="{F1744E11-68A7-48C3-9A00-7FD226D94584}" srcOrd="0" destOrd="0" presId="urn:microsoft.com/office/officeart/2008/layout/VerticalCurvedList"/>
    <dgm:cxn modelId="{B5C2773A-6845-4808-9256-AFCB547F5741}" srcId="{4699EB26-4E52-446E-9805-63591BA211E6}" destId="{C4A79B73-0164-44AA-9E4F-52DA677EDA44}" srcOrd="2" destOrd="0" parTransId="{E52652B7-E3D0-42D1-96C7-AEEABFB54F19}" sibTransId="{320F927F-7B1C-4161-BEB0-6B6DFA636D3B}"/>
    <dgm:cxn modelId="{0D9F554D-7FC8-4224-B32A-34D6980AB2B5}" srcId="{4699EB26-4E52-446E-9805-63591BA211E6}" destId="{D3830610-353E-4CD9-A887-F395AAE5B602}" srcOrd="3" destOrd="0" parTransId="{2602A6BA-30A7-4E97-B7DD-D3E7CB3292F3}" sibTransId="{EB57CB13-78E4-4876-AD0F-F073D2811D75}"/>
    <dgm:cxn modelId="{C48045AC-2194-4DAE-8545-0C01A746C8E9}" type="presOf" srcId="{D3830610-353E-4CD9-A887-F395AAE5B602}" destId="{BD58BA7A-9E5E-469F-A84E-55306C18AC01}" srcOrd="0" destOrd="0" presId="urn:microsoft.com/office/officeart/2008/layout/VerticalCurvedList"/>
    <dgm:cxn modelId="{4C99D5B0-B5EE-44B4-AA2E-9832883EF76A}" type="presOf" srcId="{77B37391-1B34-4609-B518-F2777B4A8C75}" destId="{197A2FED-F6C9-499C-9C70-2FDB45115678}" srcOrd="0" destOrd="0" presId="urn:microsoft.com/office/officeart/2008/layout/VerticalCurvedList"/>
    <dgm:cxn modelId="{B30A628C-3FF0-491B-9670-317267B360FC}" type="presOf" srcId="{4CE68FF8-2A7D-486A-ABC9-2CB9FE77BD66}" destId="{31EBC3C3-409F-4153-905E-FF0D29E2DDCC}" srcOrd="0" destOrd="0" presId="urn:microsoft.com/office/officeart/2008/layout/VerticalCurvedList"/>
    <dgm:cxn modelId="{58B64E41-FD55-4CFE-944F-7ABBE87C371A}" type="presOf" srcId="{4699EB26-4E52-446E-9805-63591BA211E6}" destId="{AE58E958-C16C-454C-B673-E6320A18271A}" srcOrd="0" destOrd="0" presId="urn:microsoft.com/office/officeart/2008/layout/VerticalCurvedList"/>
    <dgm:cxn modelId="{0BCB26A3-4818-41EF-B94F-0D71F0C826F1}" srcId="{4699EB26-4E52-446E-9805-63591BA211E6}" destId="{4CE68FF8-2A7D-486A-ABC9-2CB9FE77BD66}" srcOrd="1" destOrd="0" parTransId="{E7B91799-40EC-4412-A444-893F77C52824}" sibTransId="{4F3ED73D-9FAB-40D7-9CEE-7BFC027F99A1}"/>
    <dgm:cxn modelId="{75293362-EBBF-460F-A3EA-E81802D4AE19}" type="presOf" srcId="{8BEC40D7-5C64-440D-94CA-C710DCE49F6A}" destId="{9D26AD0D-62B9-461A-BACE-1F9DB02316DC}" srcOrd="0" destOrd="0" presId="urn:microsoft.com/office/officeart/2008/layout/VerticalCurvedList"/>
    <dgm:cxn modelId="{91F57346-7B41-49FA-8515-145399E7B864}" type="presParOf" srcId="{AE58E958-C16C-454C-B673-E6320A18271A}" destId="{4C41E526-E464-4DA5-B661-7F1D367A9A4B}" srcOrd="0" destOrd="0" presId="urn:microsoft.com/office/officeart/2008/layout/VerticalCurvedList"/>
    <dgm:cxn modelId="{64635216-941C-4126-A15B-18706B80CCBB}" type="presParOf" srcId="{4C41E526-E464-4DA5-B661-7F1D367A9A4B}" destId="{68BDBC91-D988-46C8-82A2-5E422B0115A8}" srcOrd="0" destOrd="0" presId="urn:microsoft.com/office/officeart/2008/layout/VerticalCurvedList"/>
    <dgm:cxn modelId="{842FA319-978D-4856-92A5-DB2DEEA44FB1}" type="presParOf" srcId="{68BDBC91-D988-46C8-82A2-5E422B0115A8}" destId="{217A4B91-7FFE-4F35-904B-5076823B14F3}" srcOrd="0" destOrd="0" presId="urn:microsoft.com/office/officeart/2008/layout/VerticalCurvedList"/>
    <dgm:cxn modelId="{264D9BE4-558F-435A-B3A0-78AECD3BC2AE}" type="presParOf" srcId="{68BDBC91-D988-46C8-82A2-5E422B0115A8}" destId="{F1744E11-68A7-48C3-9A00-7FD226D94584}" srcOrd="1" destOrd="0" presId="urn:microsoft.com/office/officeart/2008/layout/VerticalCurvedList"/>
    <dgm:cxn modelId="{3E06C4CC-9DA4-4B71-8075-C30C39A3D3F4}" type="presParOf" srcId="{68BDBC91-D988-46C8-82A2-5E422B0115A8}" destId="{9F18CF3E-9409-4F0F-A620-474D088DEEC0}" srcOrd="2" destOrd="0" presId="urn:microsoft.com/office/officeart/2008/layout/VerticalCurvedList"/>
    <dgm:cxn modelId="{4A45BF13-2C69-40C8-B913-8B1985C0EADA}" type="presParOf" srcId="{68BDBC91-D988-46C8-82A2-5E422B0115A8}" destId="{1CEA1342-0C22-489D-8814-C8C16F102941}" srcOrd="3" destOrd="0" presId="urn:microsoft.com/office/officeart/2008/layout/VerticalCurvedList"/>
    <dgm:cxn modelId="{C5054C0C-7F3D-4D4C-808A-461FB1D6A4A8}" type="presParOf" srcId="{4C41E526-E464-4DA5-B661-7F1D367A9A4B}" destId="{9D26AD0D-62B9-461A-BACE-1F9DB02316DC}" srcOrd="1" destOrd="0" presId="urn:microsoft.com/office/officeart/2008/layout/VerticalCurvedList"/>
    <dgm:cxn modelId="{DC411328-B9A8-4460-AC2F-DB0679778624}" type="presParOf" srcId="{4C41E526-E464-4DA5-B661-7F1D367A9A4B}" destId="{C7D979BB-5DDF-4CC4-B4BF-F52D201BCC50}" srcOrd="2" destOrd="0" presId="urn:microsoft.com/office/officeart/2008/layout/VerticalCurvedList"/>
    <dgm:cxn modelId="{5C7D8EEF-AF4F-477B-A474-5985036DC4BE}" type="presParOf" srcId="{C7D979BB-5DDF-4CC4-B4BF-F52D201BCC50}" destId="{1EE488D9-8FD9-4A4E-AEF4-D7897ACCA6D9}" srcOrd="0" destOrd="0" presId="urn:microsoft.com/office/officeart/2008/layout/VerticalCurvedList"/>
    <dgm:cxn modelId="{E617F27A-A25F-40DB-AA53-1C82FDC236EC}" type="presParOf" srcId="{4C41E526-E464-4DA5-B661-7F1D367A9A4B}" destId="{31EBC3C3-409F-4153-905E-FF0D29E2DDCC}" srcOrd="3" destOrd="0" presId="urn:microsoft.com/office/officeart/2008/layout/VerticalCurvedList"/>
    <dgm:cxn modelId="{4EC12B84-0219-4CAF-BED1-A8EC090DD6BA}" type="presParOf" srcId="{4C41E526-E464-4DA5-B661-7F1D367A9A4B}" destId="{152D2B58-4264-4D62-B08A-8D5E5F9A4FE9}" srcOrd="4" destOrd="0" presId="urn:microsoft.com/office/officeart/2008/layout/VerticalCurvedList"/>
    <dgm:cxn modelId="{82C62716-9D3D-4AC1-8F93-521603D6D50A}" type="presParOf" srcId="{152D2B58-4264-4D62-B08A-8D5E5F9A4FE9}" destId="{8A4E509B-34BE-4331-B1D5-EC451DFAF520}" srcOrd="0" destOrd="0" presId="urn:microsoft.com/office/officeart/2008/layout/VerticalCurvedList"/>
    <dgm:cxn modelId="{7A7191F4-42A6-4765-8437-6444C267D5EF}" type="presParOf" srcId="{4C41E526-E464-4DA5-B661-7F1D367A9A4B}" destId="{003B78E2-E510-4227-BDFF-A66D926E71C6}" srcOrd="5" destOrd="0" presId="urn:microsoft.com/office/officeart/2008/layout/VerticalCurvedList"/>
    <dgm:cxn modelId="{26F0AC26-3686-415E-969F-00A58549D0CA}" type="presParOf" srcId="{4C41E526-E464-4DA5-B661-7F1D367A9A4B}" destId="{24749410-BA68-4463-B789-F17270C21465}" srcOrd="6" destOrd="0" presId="urn:microsoft.com/office/officeart/2008/layout/VerticalCurvedList"/>
    <dgm:cxn modelId="{D6DECB9E-D3FC-4B80-80EF-994A125927A5}" type="presParOf" srcId="{24749410-BA68-4463-B789-F17270C21465}" destId="{4B28D6E5-FF6A-4267-AB70-F53E3B46F106}" srcOrd="0" destOrd="0" presId="urn:microsoft.com/office/officeart/2008/layout/VerticalCurvedList"/>
    <dgm:cxn modelId="{EF418674-ED13-4B2B-AF7C-E7F6694358BA}" type="presParOf" srcId="{4C41E526-E464-4DA5-B661-7F1D367A9A4B}" destId="{BD58BA7A-9E5E-469F-A84E-55306C18AC01}" srcOrd="7" destOrd="0" presId="urn:microsoft.com/office/officeart/2008/layout/VerticalCurvedList"/>
    <dgm:cxn modelId="{42EEF16F-5132-4C68-97B1-7723B44F8C3B}" type="presParOf" srcId="{4C41E526-E464-4DA5-B661-7F1D367A9A4B}" destId="{1FC00E80-A154-4F6A-82C1-AA05E82B0C87}" srcOrd="8" destOrd="0" presId="urn:microsoft.com/office/officeart/2008/layout/VerticalCurvedList"/>
    <dgm:cxn modelId="{AE7B4967-9FF2-42D1-B02F-C36EE76B7BA2}" type="presParOf" srcId="{1FC00E80-A154-4F6A-82C1-AA05E82B0C87}" destId="{4F03CD6E-C47A-4D2D-8DDD-AC9480FE5943}" srcOrd="0" destOrd="0" presId="urn:microsoft.com/office/officeart/2008/layout/VerticalCurvedList"/>
    <dgm:cxn modelId="{6C598D3E-3682-4ACF-BA57-7D907A702803}" type="presParOf" srcId="{4C41E526-E464-4DA5-B661-7F1D367A9A4B}" destId="{197A2FED-F6C9-499C-9C70-2FDB45115678}" srcOrd="9" destOrd="0" presId="urn:microsoft.com/office/officeart/2008/layout/VerticalCurvedList"/>
    <dgm:cxn modelId="{EF6C3F9F-7B12-4291-AE43-4074D3EBB5D8}" type="presParOf" srcId="{4C41E526-E464-4DA5-B661-7F1D367A9A4B}" destId="{C81A25B1-DDF0-431C-B1A3-32830EC092EF}" srcOrd="10" destOrd="0" presId="urn:microsoft.com/office/officeart/2008/layout/VerticalCurvedList"/>
    <dgm:cxn modelId="{C31BFBFE-B1F6-4EB9-A126-5549595283B2}" type="presParOf" srcId="{C81A25B1-DDF0-431C-B1A3-32830EC092EF}" destId="{DFB31107-B9E7-4A6E-9A23-C2A1F9636BD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3E6B3D-1C8C-4CA4-A8F9-C975CBB2D84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E3A151A9-2B01-4A6C-982B-2CD0617E0701}">
      <dgm:prSet phldrT="[文字]"/>
      <dgm:spPr/>
      <dgm:t>
        <a:bodyPr/>
        <a:lstStyle/>
        <a:p>
          <a:r>
            <a:rPr lang="en-US" altLang="zh-TW" dirty="0" smtClean="0"/>
            <a:t>The question </a:t>
          </a:r>
          <a:endParaRPr lang="zh-TW" altLang="en-US" dirty="0"/>
        </a:p>
      </dgm:t>
    </dgm:pt>
    <dgm:pt modelId="{0DF69A6C-E7B6-4518-A501-DD48998894C4}" type="parTrans" cxnId="{BD2575A0-DBF3-4168-A314-1EF083DF07A8}">
      <dgm:prSet/>
      <dgm:spPr/>
      <dgm:t>
        <a:bodyPr/>
        <a:lstStyle/>
        <a:p>
          <a:endParaRPr lang="zh-TW" altLang="en-US"/>
        </a:p>
      </dgm:t>
    </dgm:pt>
    <dgm:pt modelId="{23D6690D-15F2-4828-805B-D40D0167F27E}" type="sibTrans" cxnId="{BD2575A0-DBF3-4168-A314-1EF083DF07A8}">
      <dgm:prSet/>
      <dgm:spPr/>
      <dgm:t>
        <a:bodyPr/>
        <a:lstStyle/>
        <a:p>
          <a:endParaRPr lang="zh-TW" altLang="en-US"/>
        </a:p>
      </dgm:t>
    </dgm:pt>
    <dgm:pt modelId="{7772A6BC-4A4C-4A07-BAB9-8A1D21C6A118}">
      <dgm:prSet phldrT="[文字]"/>
      <dgm:spPr/>
      <dgm:t>
        <a:bodyPr/>
        <a:lstStyle/>
        <a:p>
          <a:r>
            <a:rPr lang="en-US" altLang="zh-TW" dirty="0" smtClean="0"/>
            <a:t>The activities</a:t>
          </a:r>
          <a:endParaRPr lang="zh-TW" altLang="en-US" dirty="0"/>
        </a:p>
      </dgm:t>
    </dgm:pt>
    <dgm:pt modelId="{CE5EB09C-2FE0-4615-9834-7E38636F48F6}" type="parTrans" cxnId="{FC57A58C-BE5F-4AE7-ACAA-62804D7AE3B8}">
      <dgm:prSet/>
      <dgm:spPr/>
      <dgm:t>
        <a:bodyPr/>
        <a:lstStyle/>
        <a:p>
          <a:endParaRPr lang="zh-TW" altLang="en-US"/>
        </a:p>
      </dgm:t>
    </dgm:pt>
    <dgm:pt modelId="{194A4DBC-C055-46A8-9446-1AFB2CCB0F20}" type="sibTrans" cxnId="{FC57A58C-BE5F-4AE7-ACAA-62804D7AE3B8}">
      <dgm:prSet/>
      <dgm:spPr/>
      <dgm:t>
        <a:bodyPr/>
        <a:lstStyle/>
        <a:p>
          <a:endParaRPr lang="zh-TW" altLang="en-US"/>
        </a:p>
      </dgm:t>
    </dgm:pt>
    <dgm:pt modelId="{361601F3-D2BC-46BD-B8C7-14294B8731BF}">
      <dgm:prSet phldrT="[文字]"/>
      <dgm:spPr/>
      <dgm:t>
        <a:bodyPr/>
        <a:lstStyle/>
        <a:p>
          <a:r>
            <a:rPr lang="en-US" altLang="zh-TW" dirty="0" smtClean="0"/>
            <a:t>The artifacts</a:t>
          </a:r>
          <a:endParaRPr lang="zh-TW" altLang="en-US" dirty="0"/>
        </a:p>
      </dgm:t>
    </dgm:pt>
    <dgm:pt modelId="{64E2131B-321F-4E12-BF61-5A26B9F79606}" type="parTrans" cxnId="{C7233D3C-FAA5-477D-9530-5E41AAD5B355}">
      <dgm:prSet/>
      <dgm:spPr/>
      <dgm:t>
        <a:bodyPr/>
        <a:lstStyle/>
        <a:p>
          <a:endParaRPr lang="zh-TW" altLang="en-US"/>
        </a:p>
      </dgm:t>
    </dgm:pt>
    <dgm:pt modelId="{412079A4-01B3-408C-941D-919BAEF9628A}" type="sibTrans" cxnId="{C7233D3C-FAA5-477D-9530-5E41AAD5B355}">
      <dgm:prSet/>
      <dgm:spPr/>
      <dgm:t>
        <a:bodyPr/>
        <a:lstStyle/>
        <a:p>
          <a:endParaRPr lang="zh-TW" altLang="en-US"/>
        </a:p>
      </dgm:t>
    </dgm:pt>
    <dgm:pt modelId="{2636FEBA-D2EC-4F42-AD7A-C20762E19611}" type="pres">
      <dgm:prSet presAssocID="{D33E6B3D-1C8C-4CA4-A8F9-C975CBB2D840}" presName="CompostProcess" presStyleCnt="0">
        <dgm:presLayoutVars>
          <dgm:dir/>
          <dgm:resizeHandles val="exact"/>
        </dgm:presLayoutVars>
      </dgm:prSet>
      <dgm:spPr/>
    </dgm:pt>
    <dgm:pt modelId="{90767086-7408-4CC2-8ED6-C7852A20A33F}" type="pres">
      <dgm:prSet presAssocID="{D33E6B3D-1C8C-4CA4-A8F9-C975CBB2D840}" presName="arrow" presStyleLbl="bgShp" presStyleIdx="0" presStyleCnt="1"/>
      <dgm:spPr/>
    </dgm:pt>
    <dgm:pt modelId="{8DFBC3D8-1090-41D6-AE3E-7833478AB396}" type="pres">
      <dgm:prSet presAssocID="{D33E6B3D-1C8C-4CA4-A8F9-C975CBB2D840}" presName="linearProcess" presStyleCnt="0"/>
      <dgm:spPr/>
    </dgm:pt>
    <dgm:pt modelId="{85EB9428-B8F4-48ED-8E07-A6F11A77C81E}" type="pres">
      <dgm:prSet presAssocID="{E3A151A9-2B01-4A6C-982B-2CD0617E0701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B1A30BB-FA4D-420B-A516-13265E4EC52D}" type="pres">
      <dgm:prSet presAssocID="{23D6690D-15F2-4828-805B-D40D0167F27E}" presName="sibTrans" presStyleCnt="0"/>
      <dgm:spPr/>
    </dgm:pt>
    <dgm:pt modelId="{AA61068E-F0B7-406C-BD6E-6238F97D5C57}" type="pres">
      <dgm:prSet presAssocID="{7772A6BC-4A4C-4A07-BAB9-8A1D21C6A118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E37DD2D-A209-4D27-80F3-310D87B07CD9}" type="pres">
      <dgm:prSet presAssocID="{194A4DBC-C055-46A8-9446-1AFB2CCB0F20}" presName="sibTrans" presStyleCnt="0"/>
      <dgm:spPr/>
    </dgm:pt>
    <dgm:pt modelId="{FE5B5959-CC76-4CF8-BFEA-92C22E3FE111}" type="pres">
      <dgm:prSet presAssocID="{361601F3-D2BC-46BD-B8C7-14294B8731BF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B4701BA-5576-4B76-A725-616E12B0CD52}" type="presOf" srcId="{E3A151A9-2B01-4A6C-982B-2CD0617E0701}" destId="{85EB9428-B8F4-48ED-8E07-A6F11A77C81E}" srcOrd="0" destOrd="0" presId="urn:microsoft.com/office/officeart/2005/8/layout/hProcess9"/>
    <dgm:cxn modelId="{FC57A58C-BE5F-4AE7-ACAA-62804D7AE3B8}" srcId="{D33E6B3D-1C8C-4CA4-A8F9-C975CBB2D840}" destId="{7772A6BC-4A4C-4A07-BAB9-8A1D21C6A118}" srcOrd="1" destOrd="0" parTransId="{CE5EB09C-2FE0-4615-9834-7E38636F48F6}" sibTransId="{194A4DBC-C055-46A8-9446-1AFB2CCB0F20}"/>
    <dgm:cxn modelId="{018306F9-9C14-4790-8919-9D028A279490}" type="presOf" srcId="{361601F3-D2BC-46BD-B8C7-14294B8731BF}" destId="{FE5B5959-CC76-4CF8-BFEA-92C22E3FE111}" srcOrd="0" destOrd="0" presId="urn:microsoft.com/office/officeart/2005/8/layout/hProcess9"/>
    <dgm:cxn modelId="{6E72618E-4153-475E-A32A-D7319D8FF987}" type="presOf" srcId="{D33E6B3D-1C8C-4CA4-A8F9-C975CBB2D840}" destId="{2636FEBA-D2EC-4F42-AD7A-C20762E19611}" srcOrd="0" destOrd="0" presId="urn:microsoft.com/office/officeart/2005/8/layout/hProcess9"/>
    <dgm:cxn modelId="{BD2575A0-DBF3-4168-A314-1EF083DF07A8}" srcId="{D33E6B3D-1C8C-4CA4-A8F9-C975CBB2D840}" destId="{E3A151A9-2B01-4A6C-982B-2CD0617E0701}" srcOrd="0" destOrd="0" parTransId="{0DF69A6C-E7B6-4518-A501-DD48998894C4}" sibTransId="{23D6690D-15F2-4828-805B-D40D0167F27E}"/>
    <dgm:cxn modelId="{C4721917-014A-4C07-AFAD-50B195131163}" type="presOf" srcId="{7772A6BC-4A4C-4A07-BAB9-8A1D21C6A118}" destId="{AA61068E-F0B7-406C-BD6E-6238F97D5C57}" srcOrd="0" destOrd="0" presId="urn:microsoft.com/office/officeart/2005/8/layout/hProcess9"/>
    <dgm:cxn modelId="{C7233D3C-FAA5-477D-9530-5E41AAD5B355}" srcId="{D33E6B3D-1C8C-4CA4-A8F9-C975CBB2D840}" destId="{361601F3-D2BC-46BD-B8C7-14294B8731BF}" srcOrd="2" destOrd="0" parTransId="{64E2131B-321F-4E12-BF61-5A26B9F79606}" sibTransId="{412079A4-01B3-408C-941D-919BAEF9628A}"/>
    <dgm:cxn modelId="{C2062DD8-5905-402F-B35E-D23E0A62C7B8}" type="presParOf" srcId="{2636FEBA-D2EC-4F42-AD7A-C20762E19611}" destId="{90767086-7408-4CC2-8ED6-C7852A20A33F}" srcOrd="0" destOrd="0" presId="urn:microsoft.com/office/officeart/2005/8/layout/hProcess9"/>
    <dgm:cxn modelId="{CB0B1F3A-5E64-4464-AC49-95B06D501F56}" type="presParOf" srcId="{2636FEBA-D2EC-4F42-AD7A-C20762E19611}" destId="{8DFBC3D8-1090-41D6-AE3E-7833478AB396}" srcOrd="1" destOrd="0" presId="urn:microsoft.com/office/officeart/2005/8/layout/hProcess9"/>
    <dgm:cxn modelId="{D36DA1E0-01EC-458E-85D2-EA59E5F5A952}" type="presParOf" srcId="{8DFBC3D8-1090-41D6-AE3E-7833478AB396}" destId="{85EB9428-B8F4-48ED-8E07-A6F11A77C81E}" srcOrd="0" destOrd="0" presId="urn:microsoft.com/office/officeart/2005/8/layout/hProcess9"/>
    <dgm:cxn modelId="{65A6C1FF-AA9F-472A-A37D-D7F7B4BE4D24}" type="presParOf" srcId="{8DFBC3D8-1090-41D6-AE3E-7833478AB396}" destId="{6B1A30BB-FA4D-420B-A516-13265E4EC52D}" srcOrd="1" destOrd="0" presId="urn:microsoft.com/office/officeart/2005/8/layout/hProcess9"/>
    <dgm:cxn modelId="{27553BDE-6BE6-40E4-934E-12910A53F20F}" type="presParOf" srcId="{8DFBC3D8-1090-41D6-AE3E-7833478AB396}" destId="{AA61068E-F0B7-406C-BD6E-6238F97D5C57}" srcOrd="2" destOrd="0" presId="urn:microsoft.com/office/officeart/2005/8/layout/hProcess9"/>
    <dgm:cxn modelId="{6D6165EF-1616-4611-989B-979DCD2F64D1}" type="presParOf" srcId="{8DFBC3D8-1090-41D6-AE3E-7833478AB396}" destId="{EE37DD2D-A209-4D27-80F3-310D87B07CD9}" srcOrd="3" destOrd="0" presId="urn:microsoft.com/office/officeart/2005/8/layout/hProcess9"/>
    <dgm:cxn modelId="{10EFEB2E-BB1D-4934-837F-49D1E568EA46}" type="presParOf" srcId="{8DFBC3D8-1090-41D6-AE3E-7833478AB396}" destId="{FE5B5959-CC76-4CF8-BFEA-92C22E3FE11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292C62-631C-4E7D-AAEC-B28C932C695C}" type="doc">
      <dgm:prSet loTypeId="urn:microsoft.com/office/officeart/2005/8/layout/h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48BEDB59-6B2E-4730-AD04-9D2FAE94E4F3}">
      <dgm:prSet phldrT="[文字]"/>
      <dgm:spPr/>
      <dgm:t>
        <a:bodyPr/>
        <a:lstStyle/>
        <a:p>
          <a:r>
            <a:rPr lang="en-US" altLang="zh-TW" b="1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A Driving Question</a:t>
          </a:r>
          <a:endParaRPr lang="zh-TW" altLang="en-US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D8AB69F8-5C1C-401B-B6E1-F6418E5D6130}" type="parTrans" cxnId="{26F03CAC-1002-48F9-A7B9-887FC2EF24C2}">
      <dgm:prSet/>
      <dgm:spPr/>
      <dgm:t>
        <a:bodyPr/>
        <a:lstStyle/>
        <a:p>
          <a:endParaRPr lang="zh-TW" altLang="en-US"/>
        </a:p>
      </dgm:t>
    </dgm:pt>
    <dgm:pt modelId="{B744EF1E-E461-449B-A407-F1D10C50DC08}" type="sibTrans" cxnId="{26F03CAC-1002-48F9-A7B9-887FC2EF24C2}">
      <dgm:prSet/>
      <dgm:spPr/>
      <dgm:t>
        <a:bodyPr/>
        <a:lstStyle/>
        <a:p>
          <a:endParaRPr lang="zh-TW" altLang="en-US"/>
        </a:p>
      </dgm:t>
    </dgm:pt>
    <dgm:pt modelId="{6EA57D39-B6CF-4C09-BD06-BC6A0203ECA5}">
      <dgm:prSet phldrT="[文字]" custT="1"/>
      <dgm:spPr/>
      <dgm:t>
        <a:bodyPr/>
        <a:lstStyle/>
        <a:p>
          <a:r>
            <a:rPr lang="zh-TW" altLang="en-US" sz="14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  <a:sym typeface="Arial" panose="020B0604020202020204" pitchFamily="34" charset="0"/>
            </a:rPr>
            <a:t>教師提問如何將語言運用在腳本設計及舞台呈現上</a:t>
          </a:r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560C27B-92F8-4730-AC9A-543493228509}" type="parTrans" cxnId="{717AC0D6-A638-41F2-BF16-A4EE9491473A}">
      <dgm:prSet/>
      <dgm:spPr/>
      <dgm:t>
        <a:bodyPr/>
        <a:lstStyle/>
        <a:p>
          <a:endParaRPr lang="zh-TW" altLang="en-US"/>
        </a:p>
      </dgm:t>
    </dgm:pt>
    <dgm:pt modelId="{93D8D941-E424-4E11-A573-1167EF299B08}" type="sibTrans" cxnId="{717AC0D6-A638-41F2-BF16-A4EE9491473A}">
      <dgm:prSet/>
      <dgm:spPr/>
      <dgm:t>
        <a:bodyPr/>
        <a:lstStyle/>
        <a:p>
          <a:endParaRPr lang="zh-TW" altLang="en-US"/>
        </a:p>
      </dgm:t>
    </dgm:pt>
    <dgm:pt modelId="{4C4B9E99-B07E-4F61-8862-4679CFFECEAA}">
      <dgm:prSet phldrT="[文字]"/>
      <dgm:spPr/>
      <dgm:t>
        <a:bodyPr/>
        <a:lstStyle/>
        <a:p>
          <a:r>
            <a:rPr lang="en-US" altLang="zh-TW" b="1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Situated Inquiry</a:t>
          </a:r>
          <a:endParaRPr lang="zh-TW" altLang="en-US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870688-5403-4B5C-8558-2B29EA77E1A6}" type="parTrans" cxnId="{57BE0246-807F-493A-90F6-4869129E95A1}">
      <dgm:prSet/>
      <dgm:spPr/>
      <dgm:t>
        <a:bodyPr/>
        <a:lstStyle/>
        <a:p>
          <a:endParaRPr lang="zh-TW" altLang="en-US"/>
        </a:p>
      </dgm:t>
    </dgm:pt>
    <dgm:pt modelId="{88166D93-766F-4CBB-ABDC-28899B09C430}" type="sibTrans" cxnId="{57BE0246-807F-493A-90F6-4869129E95A1}">
      <dgm:prSet/>
      <dgm:spPr/>
      <dgm:t>
        <a:bodyPr/>
        <a:lstStyle/>
        <a:p>
          <a:endParaRPr lang="zh-TW" altLang="en-US"/>
        </a:p>
      </dgm:t>
    </dgm:pt>
    <dgm:pt modelId="{BE92BDAF-489E-4E42-8E8A-6A3057BD8706}">
      <dgm:prSet phldrT="[文字]"/>
      <dgm:spPr/>
      <dgm:t>
        <a:bodyPr/>
        <a:lstStyle/>
        <a:p>
          <a:r>
            <a:rPr lang="en-US" altLang="zh-TW" b="1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Collaborations</a:t>
          </a:r>
          <a:endParaRPr lang="zh-TW" altLang="en-US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127729-B9DF-467D-BAE5-C559656BD70D}" type="parTrans" cxnId="{1C72234A-C994-492A-BD68-99459306C0B7}">
      <dgm:prSet/>
      <dgm:spPr/>
      <dgm:t>
        <a:bodyPr/>
        <a:lstStyle/>
        <a:p>
          <a:endParaRPr lang="zh-TW" altLang="en-US"/>
        </a:p>
      </dgm:t>
    </dgm:pt>
    <dgm:pt modelId="{BA1F9F3C-C361-4A75-AF32-C9632FFD8617}" type="sibTrans" cxnId="{1C72234A-C994-492A-BD68-99459306C0B7}">
      <dgm:prSet/>
      <dgm:spPr/>
      <dgm:t>
        <a:bodyPr/>
        <a:lstStyle/>
        <a:p>
          <a:endParaRPr lang="zh-TW" altLang="en-US"/>
        </a:p>
      </dgm:t>
    </dgm:pt>
    <dgm:pt modelId="{A2E4B828-9F59-4D81-959C-44323534104A}">
      <dgm:prSet/>
      <dgm:spPr/>
      <dgm:t>
        <a:bodyPr/>
        <a:lstStyle/>
        <a:p>
          <a:r>
            <a:rPr lang="en-US" altLang="zh-TW" b="1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Learning technologies</a:t>
          </a:r>
          <a:endParaRPr lang="zh-TW" altLang="en-US" b="1" dirty="0">
            <a:latin typeface="Times New Roman" panose="02020603050405020304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3C9EC3B6-74AE-4C08-96A4-EE5227B221E1}" type="parTrans" cxnId="{A2E9AE1C-DE82-45B9-B519-2F7E0C8D1D92}">
      <dgm:prSet/>
      <dgm:spPr/>
      <dgm:t>
        <a:bodyPr/>
        <a:lstStyle/>
        <a:p>
          <a:endParaRPr lang="zh-TW" altLang="en-US"/>
        </a:p>
      </dgm:t>
    </dgm:pt>
    <dgm:pt modelId="{8E47E8F5-5073-4657-AA8A-43A21C7BC054}" type="sibTrans" cxnId="{A2E9AE1C-DE82-45B9-B519-2F7E0C8D1D92}">
      <dgm:prSet/>
      <dgm:spPr/>
      <dgm:t>
        <a:bodyPr/>
        <a:lstStyle/>
        <a:p>
          <a:endParaRPr lang="zh-TW" altLang="en-US"/>
        </a:p>
      </dgm:t>
    </dgm:pt>
    <dgm:pt modelId="{CE3B5716-1391-48A7-B5D6-3E7C40413730}">
      <dgm:prSet custT="1"/>
      <dgm:spPr/>
      <dgm:t>
        <a:bodyPr/>
        <a:lstStyle/>
        <a:p>
          <a:r>
            <a:rPr lang="zh-TW" altLang="en-US" sz="14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  <a:sym typeface="Arial" panose="020B0604020202020204" pitchFamily="34" charset="0"/>
            </a:rPr>
            <a:t>運用教學影片及磨課師影片進行教學</a:t>
          </a:r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10ED969-EAB1-4EA4-BAA6-6DB1B0AF2C55}" type="parTrans" cxnId="{5376F758-B133-483C-AFB0-59D76371D4A6}">
      <dgm:prSet/>
      <dgm:spPr/>
      <dgm:t>
        <a:bodyPr/>
        <a:lstStyle/>
        <a:p>
          <a:endParaRPr lang="zh-TW" altLang="en-US"/>
        </a:p>
      </dgm:t>
    </dgm:pt>
    <dgm:pt modelId="{B0FC1D56-02BB-48D6-9832-7E5E5436CD3E}" type="sibTrans" cxnId="{5376F758-B133-483C-AFB0-59D76371D4A6}">
      <dgm:prSet/>
      <dgm:spPr/>
      <dgm:t>
        <a:bodyPr/>
        <a:lstStyle/>
        <a:p>
          <a:endParaRPr lang="zh-TW" altLang="en-US"/>
        </a:p>
      </dgm:t>
    </dgm:pt>
    <dgm:pt modelId="{425C4987-1EA3-437E-A729-2D4FE86FF192}">
      <dgm:prSet/>
      <dgm:spPr/>
      <dgm:t>
        <a:bodyPr/>
        <a:lstStyle/>
        <a:p>
          <a:r>
            <a:rPr lang="en-US" altLang="zh-TW" b="1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Creation of Artifacts</a:t>
          </a:r>
          <a:endParaRPr lang="en-US" altLang="zh-TW" b="1" dirty="0">
            <a:latin typeface="Times New Roman" panose="02020603050405020304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5C480576-0E90-4168-BF49-1867A78C18BE}" type="parTrans" cxnId="{FEBA4686-97AE-47A1-A887-B090E55664A4}">
      <dgm:prSet/>
      <dgm:spPr/>
      <dgm:t>
        <a:bodyPr/>
        <a:lstStyle/>
        <a:p>
          <a:endParaRPr lang="zh-TW" altLang="en-US"/>
        </a:p>
      </dgm:t>
    </dgm:pt>
    <dgm:pt modelId="{3108089B-C597-476A-8C38-573351F28EF0}" type="sibTrans" cxnId="{FEBA4686-97AE-47A1-A887-B090E55664A4}">
      <dgm:prSet/>
      <dgm:spPr/>
      <dgm:t>
        <a:bodyPr/>
        <a:lstStyle/>
        <a:p>
          <a:endParaRPr lang="zh-TW" altLang="en-US"/>
        </a:p>
      </dgm:t>
    </dgm:pt>
    <dgm:pt modelId="{0055376E-AE3D-48B0-B229-5C0181790EDB}">
      <dgm:prSet custT="1"/>
      <dgm:spPr/>
      <dgm:t>
        <a:bodyPr/>
        <a:lstStyle/>
        <a:p>
          <a:r>
            <a:rPr lang="zh-TW" altLang="en-US" sz="14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  <a:sym typeface="Arial" panose="020B0604020202020204" pitchFamily="34" charset="0"/>
            </a:rPr>
            <a:t>從實際策畫練習與設計中，產出實際的表演成果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5B6FBF1-A390-4FDD-A6EE-009557923B64}" type="parTrans" cxnId="{3D03EE0C-D82D-4767-945A-AD993F58C3A4}">
      <dgm:prSet/>
      <dgm:spPr/>
      <dgm:t>
        <a:bodyPr/>
        <a:lstStyle/>
        <a:p>
          <a:endParaRPr lang="zh-TW" altLang="en-US"/>
        </a:p>
      </dgm:t>
    </dgm:pt>
    <dgm:pt modelId="{E4063506-641A-4DA4-AF7E-D7F2159B56D1}" type="sibTrans" cxnId="{3D03EE0C-D82D-4767-945A-AD993F58C3A4}">
      <dgm:prSet/>
      <dgm:spPr/>
      <dgm:t>
        <a:bodyPr/>
        <a:lstStyle/>
        <a:p>
          <a:endParaRPr lang="zh-TW" altLang="en-US"/>
        </a:p>
      </dgm:t>
    </dgm:pt>
    <dgm:pt modelId="{45D3E872-426A-4824-8703-1B951B2E05FE}">
      <dgm:prSet phldrT="[文字]" custT="1"/>
      <dgm:spPr/>
      <dgm:t>
        <a:bodyPr/>
        <a:lstStyle/>
        <a:p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C48C574-C3C5-42B9-8C0D-05CB99530E0D}" type="parTrans" cxnId="{BF19F924-FA37-4C6B-829D-6BFB90282176}">
      <dgm:prSet/>
      <dgm:spPr/>
      <dgm:t>
        <a:bodyPr/>
        <a:lstStyle/>
        <a:p>
          <a:endParaRPr lang="zh-TW" altLang="en-US"/>
        </a:p>
      </dgm:t>
    </dgm:pt>
    <dgm:pt modelId="{FD55E8CE-F701-42AB-B3E8-3E4FD4835BBA}" type="sibTrans" cxnId="{BF19F924-FA37-4C6B-829D-6BFB90282176}">
      <dgm:prSet/>
      <dgm:spPr/>
      <dgm:t>
        <a:bodyPr/>
        <a:lstStyle/>
        <a:p>
          <a:endParaRPr lang="zh-TW" altLang="en-US"/>
        </a:p>
      </dgm:t>
    </dgm:pt>
    <dgm:pt modelId="{F09B8467-E62D-4891-BBC4-60FB27296ED2}">
      <dgm:prSet phldrT="[文字]" custT="1"/>
      <dgm:spPr/>
      <dgm:t>
        <a:bodyPr/>
        <a:lstStyle/>
        <a:p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根據情境學習理論，將學生置於真實或擬真之學習脈絡，進行</a:t>
          </a:r>
          <a:r>
            <a:rPr lang="zh-TW" altLang="en-US" sz="14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  <a:sym typeface="Arial" panose="020B0604020202020204" pitchFamily="34" charset="0"/>
            </a:rPr>
            <a:t>腳本</a:t>
          </a:r>
          <a:r>
            <a:rPr lang="en-US" altLang="zh-TW" sz="14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  <a:sym typeface="Arial" panose="020B0604020202020204" pitchFamily="34" charset="0"/>
            </a:rPr>
            <a:t>/</a:t>
          </a:r>
          <a:r>
            <a:rPr lang="zh-TW" altLang="en-US" sz="14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  <a:sym typeface="Arial" panose="020B0604020202020204" pitchFamily="34" charset="0"/>
            </a:rPr>
            <a:t>劇本之探討與選擇</a:t>
          </a:r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D48EFCE-DBD9-4B4A-B8A7-07948696FB39}" type="parTrans" cxnId="{77D19DC8-A823-4147-AEC1-5987C98A1FF8}">
      <dgm:prSet/>
      <dgm:spPr/>
      <dgm:t>
        <a:bodyPr/>
        <a:lstStyle/>
        <a:p>
          <a:endParaRPr lang="zh-TW" altLang="en-US"/>
        </a:p>
      </dgm:t>
    </dgm:pt>
    <dgm:pt modelId="{A4100C35-C907-4205-8C98-9E4AB9E3E795}" type="sibTrans" cxnId="{77D19DC8-A823-4147-AEC1-5987C98A1FF8}">
      <dgm:prSet/>
      <dgm:spPr/>
      <dgm:t>
        <a:bodyPr/>
        <a:lstStyle/>
        <a:p>
          <a:endParaRPr lang="zh-TW" altLang="en-US"/>
        </a:p>
      </dgm:t>
    </dgm:pt>
    <dgm:pt modelId="{9832E849-405F-4857-BE74-2AF4FEA42E5E}">
      <dgm:prSet phldrT="[文字]" custT="1"/>
      <dgm:spPr/>
      <dgm:t>
        <a:bodyPr/>
        <a:lstStyle/>
        <a:p>
          <a:r>
            <a:rPr lang="zh-TW" altLang="en-US" sz="14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  <a:sym typeface="Arial" panose="020B0604020202020204" pitchFamily="34" charset="0"/>
            </a:rPr>
            <a:t>採任務型導向分組討論，</a:t>
          </a:r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進行合作學習。</a:t>
          </a:r>
          <a:endParaRPr lang="zh-TW" alt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C9F86CC-BE22-44AB-9C63-D813D5D5FE2C}" type="parTrans" cxnId="{E68CF52F-A834-4DC7-A8B4-9F8586DADE1E}">
      <dgm:prSet/>
      <dgm:spPr/>
      <dgm:t>
        <a:bodyPr/>
        <a:lstStyle/>
        <a:p>
          <a:endParaRPr lang="zh-TW" altLang="en-US"/>
        </a:p>
      </dgm:t>
    </dgm:pt>
    <dgm:pt modelId="{F307641D-97D0-4F3F-AC19-4E7861161F63}" type="sibTrans" cxnId="{E68CF52F-A834-4DC7-A8B4-9F8586DADE1E}">
      <dgm:prSet/>
      <dgm:spPr/>
      <dgm:t>
        <a:bodyPr/>
        <a:lstStyle/>
        <a:p>
          <a:endParaRPr lang="zh-TW" altLang="en-US"/>
        </a:p>
      </dgm:t>
    </dgm:pt>
    <dgm:pt modelId="{E1AA959F-A9B7-45C4-86D8-788B915E02BD}">
      <dgm:prSet custT="1"/>
      <dgm:spPr/>
      <dgm:t>
        <a:bodyPr/>
        <a:lstStyle/>
        <a:p>
          <a:r>
            <a:rPr lang="zh-TW" altLang="en-US" sz="1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參與分 組的學生進行情境演練及活動設計，培養學生</a:t>
          </a:r>
          <a:r>
            <a:rPr lang="zh-TW" altLang="en-US" sz="1400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問題解決與主動學習精神。</a:t>
          </a:r>
          <a:endParaRPr lang="zh-TW" altLang="en-US" sz="1400" b="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920D7A9-15EA-492E-A820-F27A1022950B}" type="parTrans" cxnId="{36D7FF16-DB1C-4F53-A55A-043539874E2F}">
      <dgm:prSet/>
      <dgm:spPr/>
      <dgm:t>
        <a:bodyPr/>
        <a:lstStyle/>
        <a:p>
          <a:endParaRPr lang="zh-TW" altLang="en-US"/>
        </a:p>
      </dgm:t>
    </dgm:pt>
    <dgm:pt modelId="{9B95CCA1-D641-4698-82DB-9EA9028F0E3F}" type="sibTrans" cxnId="{36D7FF16-DB1C-4F53-A55A-043539874E2F}">
      <dgm:prSet/>
      <dgm:spPr/>
      <dgm:t>
        <a:bodyPr/>
        <a:lstStyle/>
        <a:p>
          <a:endParaRPr lang="zh-TW" altLang="en-US"/>
        </a:p>
      </dgm:t>
    </dgm:pt>
    <dgm:pt modelId="{CD3183AC-DC7E-4B42-A690-C74CCC2CEF4B}" type="pres">
      <dgm:prSet presAssocID="{5D292C62-631C-4E7D-AAEC-B28C932C695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AC12346-F505-4083-9777-C1A56F51B2F1}" type="pres">
      <dgm:prSet presAssocID="{48BEDB59-6B2E-4730-AD04-9D2FAE94E4F3}" presName="composite" presStyleCnt="0"/>
      <dgm:spPr/>
    </dgm:pt>
    <dgm:pt modelId="{4CF0002F-7225-4342-971A-BD392470A135}" type="pres">
      <dgm:prSet presAssocID="{48BEDB59-6B2E-4730-AD04-9D2FAE94E4F3}" presName="parTx" presStyleLbl="alignNode1" presStyleIdx="0" presStyleCnt="5" custScaleY="1248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52B09A2-5FFC-4DFF-BD67-7F7ABF0E4A45}" type="pres">
      <dgm:prSet presAssocID="{48BEDB59-6B2E-4730-AD04-9D2FAE94E4F3}" presName="desTx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85C6A9A-FCDB-4207-80FA-9C38285BD03A}" type="pres">
      <dgm:prSet presAssocID="{B744EF1E-E461-449B-A407-F1D10C50DC08}" presName="space" presStyleCnt="0"/>
      <dgm:spPr/>
    </dgm:pt>
    <dgm:pt modelId="{E60BF855-9DAF-4DE2-8BD3-3A4D08D64A1B}" type="pres">
      <dgm:prSet presAssocID="{4C4B9E99-B07E-4F61-8862-4679CFFECEAA}" presName="composite" presStyleCnt="0"/>
      <dgm:spPr/>
    </dgm:pt>
    <dgm:pt modelId="{D1E2E4DA-0212-4BF7-9E40-3C2F0FDC4512}" type="pres">
      <dgm:prSet presAssocID="{4C4B9E99-B07E-4F61-8862-4679CFFECEAA}" presName="parTx" presStyleLbl="alignNode1" presStyleIdx="1" presStyleCnt="5" custScaleY="1248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A72D1C9-CFC7-4F68-87E7-690F3B2C64F3}" type="pres">
      <dgm:prSet presAssocID="{4C4B9E99-B07E-4F61-8862-4679CFFECEAA}" presName="desTx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004171C-6371-482F-87A0-425301E3B7E2}" type="pres">
      <dgm:prSet presAssocID="{88166D93-766F-4CBB-ABDC-28899B09C430}" presName="space" presStyleCnt="0"/>
      <dgm:spPr/>
    </dgm:pt>
    <dgm:pt modelId="{0D5871FF-5ED6-42E7-9240-E99F1DD64AA8}" type="pres">
      <dgm:prSet presAssocID="{BE92BDAF-489E-4E42-8E8A-6A3057BD8706}" presName="composite" presStyleCnt="0"/>
      <dgm:spPr/>
    </dgm:pt>
    <dgm:pt modelId="{489C1D10-423B-41D3-BF5B-B44CED9AE1DD}" type="pres">
      <dgm:prSet presAssocID="{BE92BDAF-489E-4E42-8E8A-6A3057BD8706}" presName="parTx" presStyleLbl="alignNode1" presStyleIdx="2" presStyleCnt="5" custScaleY="1248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42F3983-1A1B-41BD-B31B-452D8964BE2F}" type="pres">
      <dgm:prSet presAssocID="{BE92BDAF-489E-4E42-8E8A-6A3057BD8706}" presName="desTx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D662B9E-0BA6-4EBF-A7C5-816F029F65CC}" type="pres">
      <dgm:prSet presAssocID="{BA1F9F3C-C361-4A75-AF32-C9632FFD8617}" presName="space" presStyleCnt="0"/>
      <dgm:spPr/>
    </dgm:pt>
    <dgm:pt modelId="{2F8C516F-380D-498B-9F27-68131DE7EB78}" type="pres">
      <dgm:prSet presAssocID="{A2E4B828-9F59-4D81-959C-44323534104A}" presName="composite" presStyleCnt="0"/>
      <dgm:spPr/>
    </dgm:pt>
    <dgm:pt modelId="{C2EB92E8-D314-44AC-B873-6834EACF4263}" type="pres">
      <dgm:prSet presAssocID="{A2E4B828-9F59-4D81-959C-44323534104A}" presName="parTx" presStyleLbl="alignNode1" presStyleIdx="3" presStyleCnt="5" custScaleY="1248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F09F09D-E840-4DD0-902D-E8996B8E0B83}" type="pres">
      <dgm:prSet presAssocID="{A2E4B828-9F59-4D81-959C-44323534104A}" presName="desTx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DF58389-273F-4242-9E56-F5F2A8452FA6}" type="pres">
      <dgm:prSet presAssocID="{8E47E8F5-5073-4657-AA8A-43A21C7BC054}" presName="space" presStyleCnt="0"/>
      <dgm:spPr/>
    </dgm:pt>
    <dgm:pt modelId="{0AED2512-D8F7-42D8-B5BA-1D14D5DED5D7}" type="pres">
      <dgm:prSet presAssocID="{425C4987-1EA3-437E-A729-2D4FE86FF192}" presName="composite" presStyleCnt="0"/>
      <dgm:spPr/>
    </dgm:pt>
    <dgm:pt modelId="{E546850C-F49B-46FA-BC5E-A634024637FA}" type="pres">
      <dgm:prSet presAssocID="{425C4987-1EA3-437E-A729-2D4FE86FF192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ABB62C0-CF3E-4792-A457-CBD731FD3185}" type="pres">
      <dgm:prSet presAssocID="{425C4987-1EA3-437E-A729-2D4FE86FF192}" presName="desTx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81FEAC2-8C59-42D4-B939-9AE397CAD2AC}" type="presOf" srcId="{0055376E-AE3D-48B0-B229-5C0181790EDB}" destId="{8ABB62C0-CF3E-4792-A457-CBD731FD3185}" srcOrd="0" destOrd="0" presId="urn:microsoft.com/office/officeart/2005/8/layout/hList1"/>
    <dgm:cxn modelId="{52F6E850-C679-48BA-B426-0ADCD882C3A3}" type="presOf" srcId="{45D3E872-426A-4824-8703-1B951B2E05FE}" destId="{C52B09A2-5FFC-4DFF-BD67-7F7ABF0E4A45}" srcOrd="0" destOrd="1" presId="urn:microsoft.com/office/officeart/2005/8/layout/hList1"/>
    <dgm:cxn modelId="{5ED0157E-CBCC-44A3-B2FC-E883D8B4D287}" type="presOf" srcId="{9832E849-405F-4857-BE74-2AF4FEA42E5E}" destId="{642F3983-1A1B-41BD-B31B-452D8964BE2F}" srcOrd="0" destOrd="0" presId="urn:microsoft.com/office/officeart/2005/8/layout/hList1"/>
    <dgm:cxn modelId="{8E23DB48-C66E-4140-81EB-CA69364BFCEC}" type="presOf" srcId="{6EA57D39-B6CF-4C09-BD06-BC6A0203ECA5}" destId="{C52B09A2-5FFC-4DFF-BD67-7F7ABF0E4A45}" srcOrd="0" destOrd="0" presId="urn:microsoft.com/office/officeart/2005/8/layout/hList1"/>
    <dgm:cxn modelId="{3D03EE0C-D82D-4767-945A-AD993F58C3A4}" srcId="{425C4987-1EA3-437E-A729-2D4FE86FF192}" destId="{0055376E-AE3D-48B0-B229-5C0181790EDB}" srcOrd="0" destOrd="0" parTransId="{A5B6FBF1-A390-4FDD-A6EE-009557923B64}" sibTransId="{E4063506-641A-4DA4-AF7E-D7F2159B56D1}"/>
    <dgm:cxn modelId="{57BE0246-807F-493A-90F6-4869129E95A1}" srcId="{5D292C62-631C-4E7D-AAEC-B28C932C695C}" destId="{4C4B9E99-B07E-4F61-8862-4679CFFECEAA}" srcOrd="1" destOrd="0" parTransId="{35870688-5403-4B5C-8558-2B29EA77E1A6}" sibTransId="{88166D93-766F-4CBB-ABDC-28899B09C430}"/>
    <dgm:cxn modelId="{BF19F924-FA37-4C6B-829D-6BFB90282176}" srcId="{48BEDB59-6B2E-4730-AD04-9D2FAE94E4F3}" destId="{45D3E872-426A-4824-8703-1B951B2E05FE}" srcOrd="1" destOrd="0" parTransId="{9C48C574-C3C5-42B9-8C0D-05CB99530E0D}" sibTransId="{FD55E8CE-F701-42AB-B3E8-3E4FD4835BBA}"/>
    <dgm:cxn modelId="{B0EC0F29-34DF-4604-88D9-DC6640EE2205}" type="presOf" srcId="{BE92BDAF-489E-4E42-8E8A-6A3057BD8706}" destId="{489C1D10-423B-41D3-BF5B-B44CED9AE1DD}" srcOrd="0" destOrd="0" presId="urn:microsoft.com/office/officeart/2005/8/layout/hList1"/>
    <dgm:cxn modelId="{A544D2BA-DEE6-4DD3-896E-B26411C1BB8D}" type="presOf" srcId="{CE3B5716-1391-48A7-B5D6-3E7C40413730}" destId="{CF09F09D-E840-4DD0-902D-E8996B8E0B83}" srcOrd="0" destOrd="0" presId="urn:microsoft.com/office/officeart/2005/8/layout/hList1"/>
    <dgm:cxn modelId="{7B62FB86-466D-4A99-AD8C-7362AE8137A6}" type="presOf" srcId="{425C4987-1EA3-437E-A729-2D4FE86FF192}" destId="{E546850C-F49B-46FA-BC5E-A634024637FA}" srcOrd="0" destOrd="0" presId="urn:microsoft.com/office/officeart/2005/8/layout/hList1"/>
    <dgm:cxn modelId="{EFF2148D-A6CD-40BE-9487-608A8F987352}" type="presOf" srcId="{48BEDB59-6B2E-4730-AD04-9D2FAE94E4F3}" destId="{4CF0002F-7225-4342-971A-BD392470A135}" srcOrd="0" destOrd="0" presId="urn:microsoft.com/office/officeart/2005/8/layout/hList1"/>
    <dgm:cxn modelId="{5376F758-B133-483C-AFB0-59D76371D4A6}" srcId="{A2E4B828-9F59-4D81-959C-44323534104A}" destId="{CE3B5716-1391-48A7-B5D6-3E7C40413730}" srcOrd="0" destOrd="0" parTransId="{910ED969-EAB1-4EA4-BAA6-6DB1B0AF2C55}" sibTransId="{B0FC1D56-02BB-48D6-9832-7E5E5436CD3E}"/>
    <dgm:cxn modelId="{FEBA4686-97AE-47A1-A887-B090E55664A4}" srcId="{5D292C62-631C-4E7D-AAEC-B28C932C695C}" destId="{425C4987-1EA3-437E-A729-2D4FE86FF192}" srcOrd="4" destOrd="0" parTransId="{5C480576-0E90-4168-BF49-1867A78C18BE}" sibTransId="{3108089B-C597-476A-8C38-573351F28EF0}"/>
    <dgm:cxn modelId="{2C8E7088-4F1A-4E8B-826E-6D0594E34391}" type="presOf" srcId="{E1AA959F-A9B7-45C4-86D8-788B915E02BD}" destId="{642F3983-1A1B-41BD-B31B-452D8964BE2F}" srcOrd="0" destOrd="1" presId="urn:microsoft.com/office/officeart/2005/8/layout/hList1"/>
    <dgm:cxn modelId="{39E16E8F-DEF4-4A09-8DC9-5648A2A16A5A}" type="presOf" srcId="{4C4B9E99-B07E-4F61-8862-4679CFFECEAA}" destId="{D1E2E4DA-0212-4BF7-9E40-3C2F0FDC4512}" srcOrd="0" destOrd="0" presId="urn:microsoft.com/office/officeart/2005/8/layout/hList1"/>
    <dgm:cxn modelId="{0DC6CE8B-F088-4BB2-8A94-F390CD9F25F4}" type="presOf" srcId="{A2E4B828-9F59-4D81-959C-44323534104A}" destId="{C2EB92E8-D314-44AC-B873-6834EACF4263}" srcOrd="0" destOrd="0" presId="urn:microsoft.com/office/officeart/2005/8/layout/hList1"/>
    <dgm:cxn modelId="{373DD511-2AC0-406E-9D12-66A1CE2DD3B1}" type="presOf" srcId="{F09B8467-E62D-4891-BBC4-60FB27296ED2}" destId="{3A72D1C9-CFC7-4F68-87E7-690F3B2C64F3}" srcOrd="0" destOrd="0" presId="urn:microsoft.com/office/officeart/2005/8/layout/hList1"/>
    <dgm:cxn modelId="{717AC0D6-A638-41F2-BF16-A4EE9491473A}" srcId="{48BEDB59-6B2E-4730-AD04-9D2FAE94E4F3}" destId="{6EA57D39-B6CF-4C09-BD06-BC6A0203ECA5}" srcOrd="0" destOrd="0" parTransId="{6560C27B-92F8-4730-AC9A-543493228509}" sibTransId="{93D8D941-E424-4E11-A573-1167EF299B08}"/>
    <dgm:cxn modelId="{12FA6F14-B3CB-4C8C-8D18-977BF8F4C264}" type="presOf" srcId="{5D292C62-631C-4E7D-AAEC-B28C932C695C}" destId="{CD3183AC-DC7E-4B42-A690-C74CCC2CEF4B}" srcOrd="0" destOrd="0" presId="urn:microsoft.com/office/officeart/2005/8/layout/hList1"/>
    <dgm:cxn modelId="{E68CF52F-A834-4DC7-A8B4-9F8586DADE1E}" srcId="{BE92BDAF-489E-4E42-8E8A-6A3057BD8706}" destId="{9832E849-405F-4857-BE74-2AF4FEA42E5E}" srcOrd="0" destOrd="0" parTransId="{CC9F86CC-BE22-44AB-9C63-D813D5D5FE2C}" sibTransId="{F307641D-97D0-4F3F-AC19-4E7861161F63}"/>
    <dgm:cxn modelId="{1C72234A-C994-492A-BD68-99459306C0B7}" srcId="{5D292C62-631C-4E7D-AAEC-B28C932C695C}" destId="{BE92BDAF-489E-4E42-8E8A-6A3057BD8706}" srcOrd="2" destOrd="0" parTransId="{C3127729-B9DF-467D-BAE5-C559656BD70D}" sibTransId="{BA1F9F3C-C361-4A75-AF32-C9632FFD8617}"/>
    <dgm:cxn modelId="{26F03CAC-1002-48F9-A7B9-887FC2EF24C2}" srcId="{5D292C62-631C-4E7D-AAEC-B28C932C695C}" destId="{48BEDB59-6B2E-4730-AD04-9D2FAE94E4F3}" srcOrd="0" destOrd="0" parTransId="{D8AB69F8-5C1C-401B-B6E1-F6418E5D6130}" sibTransId="{B744EF1E-E461-449B-A407-F1D10C50DC08}"/>
    <dgm:cxn modelId="{77D19DC8-A823-4147-AEC1-5987C98A1FF8}" srcId="{4C4B9E99-B07E-4F61-8862-4679CFFECEAA}" destId="{F09B8467-E62D-4891-BBC4-60FB27296ED2}" srcOrd="0" destOrd="0" parTransId="{1D48EFCE-DBD9-4B4A-B8A7-07948696FB39}" sibTransId="{A4100C35-C907-4205-8C98-9E4AB9E3E795}"/>
    <dgm:cxn modelId="{36D7FF16-DB1C-4F53-A55A-043539874E2F}" srcId="{BE92BDAF-489E-4E42-8E8A-6A3057BD8706}" destId="{E1AA959F-A9B7-45C4-86D8-788B915E02BD}" srcOrd="1" destOrd="0" parTransId="{4920D7A9-15EA-492E-A820-F27A1022950B}" sibTransId="{9B95CCA1-D641-4698-82DB-9EA9028F0E3F}"/>
    <dgm:cxn modelId="{A2E9AE1C-DE82-45B9-B519-2F7E0C8D1D92}" srcId="{5D292C62-631C-4E7D-AAEC-B28C932C695C}" destId="{A2E4B828-9F59-4D81-959C-44323534104A}" srcOrd="3" destOrd="0" parTransId="{3C9EC3B6-74AE-4C08-96A4-EE5227B221E1}" sibTransId="{8E47E8F5-5073-4657-AA8A-43A21C7BC054}"/>
    <dgm:cxn modelId="{F7B2B7EA-930F-4E0A-A34A-4774444342F7}" type="presParOf" srcId="{CD3183AC-DC7E-4B42-A690-C74CCC2CEF4B}" destId="{8AC12346-F505-4083-9777-C1A56F51B2F1}" srcOrd="0" destOrd="0" presId="urn:microsoft.com/office/officeart/2005/8/layout/hList1"/>
    <dgm:cxn modelId="{96C61D2C-F374-4881-8203-C8CC5E18C4C6}" type="presParOf" srcId="{8AC12346-F505-4083-9777-C1A56F51B2F1}" destId="{4CF0002F-7225-4342-971A-BD392470A135}" srcOrd="0" destOrd="0" presId="urn:microsoft.com/office/officeart/2005/8/layout/hList1"/>
    <dgm:cxn modelId="{7D5AF163-859A-479B-B28D-6D7616ED75F0}" type="presParOf" srcId="{8AC12346-F505-4083-9777-C1A56F51B2F1}" destId="{C52B09A2-5FFC-4DFF-BD67-7F7ABF0E4A45}" srcOrd="1" destOrd="0" presId="urn:microsoft.com/office/officeart/2005/8/layout/hList1"/>
    <dgm:cxn modelId="{3BC94B0F-ECD1-4A87-8BA0-810B24A487E7}" type="presParOf" srcId="{CD3183AC-DC7E-4B42-A690-C74CCC2CEF4B}" destId="{585C6A9A-FCDB-4207-80FA-9C38285BD03A}" srcOrd="1" destOrd="0" presId="urn:microsoft.com/office/officeart/2005/8/layout/hList1"/>
    <dgm:cxn modelId="{34DB6360-E94B-4903-B13C-463841F9EA1D}" type="presParOf" srcId="{CD3183AC-DC7E-4B42-A690-C74CCC2CEF4B}" destId="{E60BF855-9DAF-4DE2-8BD3-3A4D08D64A1B}" srcOrd="2" destOrd="0" presId="urn:microsoft.com/office/officeart/2005/8/layout/hList1"/>
    <dgm:cxn modelId="{4CB42BFE-9154-4E99-BE85-809575D8E516}" type="presParOf" srcId="{E60BF855-9DAF-4DE2-8BD3-3A4D08D64A1B}" destId="{D1E2E4DA-0212-4BF7-9E40-3C2F0FDC4512}" srcOrd="0" destOrd="0" presId="urn:microsoft.com/office/officeart/2005/8/layout/hList1"/>
    <dgm:cxn modelId="{D962FD50-C66F-42C0-84CE-ED170DCEE0CC}" type="presParOf" srcId="{E60BF855-9DAF-4DE2-8BD3-3A4D08D64A1B}" destId="{3A72D1C9-CFC7-4F68-87E7-690F3B2C64F3}" srcOrd="1" destOrd="0" presId="urn:microsoft.com/office/officeart/2005/8/layout/hList1"/>
    <dgm:cxn modelId="{69966723-9F21-4A45-B9E4-2A30C9860FF1}" type="presParOf" srcId="{CD3183AC-DC7E-4B42-A690-C74CCC2CEF4B}" destId="{8004171C-6371-482F-87A0-425301E3B7E2}" srcOrd="3" destOrd="0" presId="urn:microsoft.com/office/officeart/2005/8/layout/hList1"/>
    <dgm:cxn modelId="{FCE7DBDF-D8B5-411D-BEB1-EF21966ED874}" type="presParOf" srcId="{CD3183AC-DC7E-4B42-A690-C74CCC2CEF4B}" destId="{0D5871FF-5ED6-42E7-9240-E99F1DD64AA8}" srcOrd="4" destOrd="0" presId="urn:microsoft.com/office/officeart/2005/8/layout/hList1"/>
    <dgm:cxn modelId="{763B242C-1EDA-49C8-B027-C26A517EF4E8}" type="presParOf" srcId="{0D5871FF-5ED6-42E7-9240-E99F1DD64AA8}" destId="{489C1D10-423B-41D3-BF5B-B44CED9AE1DD}" srcOrd="0" destOrd="0" presId="urn:microsoft.com/office/officeart/2005/8/layout/hList1"/>
    <dgm:cxn modelId="{70500E75-4C5E-4C55-8CA0-F2A84FABD9D0}" type="presParOf" srcId="{0D5871FF-5ED6-42E7-9240-E99F1DD64AA8}" destId="{642F3983-1A1B-41BD-B31B-452D8964BE2F}" srcOrd="1" destOrd="0" presId="urn:microsoft.com/office/officeart/2005/8/layout/hList1"/>
    <dgm:cxn modelId="{6DF25A70-50FB-44C8-90B5-D74FA3CF2929}" type="presParOf" srcId="{CD3183AC-DC7E-4B42-A690-C74CCC2CEF4B}" destId="{FD662B9E-0BA6-4EBF-A7C5-816F029F65CC}" srcOrd="5" destOrd="0" presId="urn:microsoft.com/office/officeart/2005/8/layout/hList1"/>
    <dgm:cxn modelId="{87515E06-4919-4972-B7DD-41B067F01BA4}" type="presParOf" srcId="{CD3183AC-DC7E-4B42-A690-C74CCC2CEF4B}" destId="{2F8C516F-380D-498B-9F27-68131DE7EB78}" srcOrd="6" destOrd="0" presId="urn:microsoft.com/office/officeart/2005/8/layout/hList1"/>
    <dgm:cxn modelId="{3707BDE4-E958-4F6E-831A-694461950AE5}" type="presParOf" srcId="{2F8C516F-380D-498B-9F27-68131DE7EB78}" destId="{C2EB92E8-D314-44AC-B873-6834EACF4263}" srcOrd="0" destOrd="0" presId="urn:microsoft.com/office/officeart/2005/8/layout/hList1"/>
    <dgm:cxn modelId="{13BB045A-889B-42C6-9A33-836DD24BC94A}" type="presParOf" srcId="{2F8C516F-380D-498B-9F27-68131DE7EB78}" destId="{CF09F09D-E840-4DD0-902D-E8996B8E0B83}" srcOrd="1" destOrd="0" presId="urn:microsoft.com/office/officeart/2005/8/layout/hList1"/>
    <dgm:cxn modelId="{11F089AA-A3BF-4063-A18A-9FE486896CE3}" type="presParOf" srcId="{CD3183AC-DC7E-4B42-A690-C74CCC2CEF4B}" destId="{7DF58389-273F-4242-9E56-F5F2A8452FA6}" srcOrd="7" destOrd="0" presId="urn:microsoft.com/office/officeart/2005/8/layout/hList1"/>
    <dgm:cxn modelId="{A2C0C39B-8F42-483E-A0EE-6D11944115FF}" type="presParOf" srcId="{CD3183AC-DC7E-4B42-A690-C74CCC2CEF4B}" destId="{0AED2512-D8F7-42D8-B5BA-1D14D5DED5D7}" srcOrd="8" destOrd="0" presId="urn:microsoft.com/office/officeart/2005/8/layout/hList1"/>
    <dgm:cxn modelId="{FCB79C49-9E86-4F76-8538-1074A8F2A945}" type="presParOf" srcId="{0AED2512-D8F7-42D8-B5BA-1D14D5DED5D7}" destId="{E546850C-F49B-46FA-BC5E-A634024637FA}" srcOrd="0" destOrd="0" presId="urn:microsoft.com/office/officeart/2005/8/layout/hList1"/>
    <dgm:cxn modelId="{BD14CC02-BDE3-4CB8-8D43-2002D35157F6}" type="presParOf" srcId="{0AED2512-D8F7-42D8-B5BA-1D14D5DED5D7}" destId="{8ABB62C0-CF3E-4792-A457-CBD731FD318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39FC37-93FA-44AF-8AB9-921F72650206}" type="doc">
      <dgm:prSet loTypeId="urn:microsoft.com/office/officeart/2005/8/layout/process2" loCatId="process" qsTypeId="urn:microsoft.com/office/officeart/2005/8/quickstyle/simple1" qsCatId="simple" csTypeId="urn:microsoft.com/office/officeart/2005/8/colors/colorful5" csCatId="colorful" phldr="1"/>
      <dgm:spPr/>
    </dgm:pt>
    <dgm:pt modelId="{9E6DEFBF-0BBA-455E-A4CC-4049B554EAAC}">
      <dgm:prSet phldrT="[文字]" custT="1"/>
      <dgm:spPr/>
      <dgm:t>
        <a:bodyPr/>
        <a:lstStyle/>
        <a:p>
          <a:r>
            <a:rPr lang="zh-TW" altLang="en-US" sz="16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確定教學目標，給予學生明確的工作目標：完成戲劇專題演出</a:t>
          </a:r>
          <a:endParaRPr lang="zh-TW" altLang="en-US" sz="16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11853C6-D66B-499D-B2CE-6761540CB0AC}" type="parTrans" cxnId="{89694342-A568-4D7B-B397-459B8BB71866}">
      <dgm:prSet/>
      <dgm:spPr/>
      <dgm:t>
        <a:bodyPr/>
        <a:lstStyle/>
        <a:p>
          <a:endParaRPr lang="zh-TW" altLang="en-US" sz="2000" b="1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8F58E6F-0714-4CF4-BA93-9CA9911B0949}" type="sibTrans" cxnId="{89694342-A568-4D7B-B397-459B8BB71866}">
      <dgm:prSet custT="1"/>
      <dgm:spPr/>
      <dgm:t>
        <a:bodyPr/>
        <a:lstStyle/>
        <a:p>
          <a:endParaRPr lang="zh-TW" altLang="en-US" sz="1000" b="1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77846D2-C581-4D43-B8D4-DA74AFFECEA5}">
      <dgm:prSet phldrT="[文字]" custT="1"/>
      <dgm:spPr/>
      <dgm:t>
        <a:bodyPr/>
        <a:lstStyle/>
        <a:p>
          <a:r>
            <a:rPr lang="zh-TW" altLang="en-US" sz="16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腳本製作與發展</a:t>
          </a:r>
          <a:endParaRPr lang="zh-TW" altLang="en-US" sz="16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FB78D20-5CE4-48E3-9F2A-B4DCDEAA7774}" type="parTrans" cxnId="{907423D2-E018-41ED-B7C1-50D4856D9BCF}">
      <dgm:prSet/>
      <dgm:spPr/>
      <dgm:t>
        <a:bodyPr/>
        <a:lstStyle/>
        <a:p>
          <a:endParaRPr lang="zh-TW" altLang="en-US" sz="2000" b="1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800A97A-9825-4DAD-87AA-A7EC24CE6CC2}" type="sibTrans" cxnId="{907423D2-E018-41ED-B7C1-50D4856D9BCF}">
      <dgm:prSet custT="1"/>
      <dgm:spPr/>
      <dgm:t>
        <a:bodyPr/>
        <a:lstStyle/>
        <a:p>
          <a:endParaRPr lang="zh-TW" altLang="en-US" sz="1000" b="1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8E81891-B0C0-4157-B8AE-BE1DFC1F5CF2}">
      <dgm:prSet phldrT="[文字]" custT="1"/>
      <dgm:spPr/>
      <dgm:t>
        <a:bodyPr/>
        <a:lstStyle/>
        <a:p>
          <a:r>
            <a:rPr lang="zh-TW" altLang="en-US" sz="16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參與戲劇演出與回饋評量</a:t>
          </a:r>
          <a:endParaRPr lang="zh-TW" altLang="en-US" sz="16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62D12A5-9ACB-4581-85ED-60788CC537F2}" type="parTrans" cxnId="{8C44F3F9-E6BF-44D8-814D-519AD7D504D4}">
      <dgm:prSet/>
      <dgm:spPr/>
      <dgm:t>
        <a:bodyPr/>
        <a:lstStyle/>
        <a:p>
          <a:endParaRPr lang="zh-TW" altLang="en-US" sz="2000" b="1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C4AC693-F50A-4F25-A5DC-54332678A770}" type="sibTrans" cxnId="{8C44F3F9-E6BF-44D8-814D-519AD7D504D4}">
      <dgm:prSet/>
      <dgm:spPr/>
      <dgm:t>
        <a:bodyPr/>
        <a:lstStyle/>
        <a:p>
          <a:endParaRPr lang="zh-TW" altLang="en-US" sz="2000" b="1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7B4EFD3-8B0C-4BD2-BE04-1BC4C0BE27B5}">
      <dgm:prSet custT="1"/>
      <dgm:spPr/>
      <dgm:t>
        <a:bodyPr/>
        <a:lstStyle/>
        <a:p>
          <a:r>
            <a:rPr lang="zh-TW" altLang="en-US" sz="16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學生分組，協調分工指派任務</a:t>
          </a:r>
          <a:endParaRPr lang="zh-TW" altLang="en-US" sz="16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5A643B4-9C2D-4D2E-BD03-E87EC5E84CE4}" type="parTrans" cxnId="{A388AE6D-8F26-42E4-BD3D-57C9DABF3859}">
      <dgm:prSet/>
      <dgm:spPr/>
      <dgm:t>
        <a:bodyPr/>
        <a:lstStyle/>
        <a:p>
          <a:endParaRPr lang="zh-TW" altLang="en-US" sz="2000" b="1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B14F921-AAC0-4110-B83D-7554074D5683}" type="sibTrans" cxnId="{A388AE6D-8F26-42E4-BD3D-57C9DABF3859}">
      <dgm:prSet custT="1"/>
      <dgm:spPr/>
      <dgm:t>
        <a:bodyPr/>
        <a:lstStyle/>
        <a:p>
          <a:endParaRPr lang="zh-TW" altLang="en-US" sz="1000" b="1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8A41040-B33C-4085-9B0C-071F87F32567}">
      <dgm:prSet custT="1"/>
      <dgm:spPr/>
      <dgm:t>
        <a:bodyPr/>
        <a:lstStyle/>
        <a:p>
          <a:r>
            <a:rPr lang="zh-TW" altLang="en-US" sz="16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確定小組關注戲劇專題演出需求，蒐集教材資料</a:t>
          </a:r>
          <a:endParaRPr lang="zh-TW" altLang="en-US" sz="16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6E199F9-DB68-4E54-A93F-072FEE0BE7B5}" type="parTrans" cxnId="{4543C665-35B1-454F-B5AD-3328DA3FB67B}">
      <dgm:prSet/>
      <dgm:spPr/>
      <dgm:t>
        <a:bodyPr/>
        <a:lstStyle/>
        <a:p>
          <a:endParaRPr lang="zh-TW" altLang="en-US" sz="2000" b="1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05DB81E-AB18-4264-8343-FA954C258D2D}" type="sibTrans" cxnId="{4543C665-35B1-454F-B5AD-3328DA3FB67B}">
      <dgm:prSet custT="1"/>
      <dgm:spPr/>
      <dgm:t>
        <a:bodyPr/>
        <a:lstStyle/>
        <a:p>
          <a:endParaRPr lang="zh-TW" altLang="en-US" sz="1000" b="1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F652CC6-12CB-426C-AE77-C27F334CD750}">
      <dgm:prSet custT="1"/>
      <dgm:spPr/>
      <dgm:t>
        <a:bodyPr/>
        <a:lstStyle/>
        <a:p>
          <a:r>
            <a:rPr lang="zh-TW" altLang="en-US" sz="16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小組討論，學習方案之邏輯架構</a:t>
          </a:r>
          <a:endParaRPr lang="zh-TW" altLang="en-US" sz="16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50FE325-975F-4B8F-AA5F-576196290C1F}" type="parTrans" cxnId="{11F753BD-3899-4F80-99E9-C71CDC90A456}">
      <dgm:prSet/>
      <dgm:spPr/>
      <dgm:t>
        <a:bodyPr/>
        <a:lstStyle/>
        <a:p>
          <a:endParaRPr lang="zh-TW" altLang="en-US" sz="2000" b="1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DA683CF-A73F-41E9-95A7-84E606882B8C}" type="sibTrans" cxnId="{11F753BD-3899-4F80-99E9-C71CDC90A456}">
      <dgm:prSet custT="1"/>
      <dgm:spPr/>
      <dgm:t>
        <a:bodyPr/>
        <a:lstStyle/>
        <a:p>
          <a:endParaRPr lang="zh-TW" altLang="en-US" sz="1000" b="1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1D1376A-7FC3-4CB6-A6FC-A1E6B2216744}" type="pres">
      <dgm:prSet presAssocID="{5E39FC37-93FA-44AF-8AB9-921F72650206}" presName="linearFlow" presStyleCnt="0">
        <dgm:presLayoutVars>
          <dgm:resizeHandles val="exact"/>
        </dgm:presLayoutVars>
      </dgm:prSet>
      <dgm:spPr/>
    </dgm:pt>
    <dgm:pt modelId="{780F4134-1176-444C-B0BD-9EB22B3CD50E}" type="pres">
      <dgm:prSet presAssocID="{9E6DEFBF-0BBA-455E-A4CC-4049B554EAAC}" presName="node" presStyleLbl="node1" presStyleIdx="0" presStyleCnt="6" custScaleX="27325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3B0952D-EBAA-48D8-846F-12ED6834FF1C}" type="pres">
      <dgm:prSet presAssocID="{58F58E6F-0714-4CF4-BA93-9CA9911B0949}" presName="sibTrans" presStyleLbl="sibTrans2D1" presStyleIdx="0" presStyleCnt="5"/>
      <dgm:spPr/>
      <dgm:t>
        <a:bodyPr/>
        <a:lstStyle/>
        <a:p>
          <a:endParaRPr lang="zh-TW" altLang="en-US"/>
        </a:p>
      </dgm:t>
    </dgm:pt>
    <dgm:pt modelId="{A8FEE7CB-A1B1-4CBB-B334-E7DB5A0A6933}" type="pres">
      <dgm:prSet presAssocID="{58F58E6F-0714-4CF4-BA93-9CA9911B0949}" presName="connectorText" presStyleLbl="sibTrans2D1" presStyleIdx="0" presStyleCnt="5"/>
      <dgm:spPr/>
      <dgm:t>
        <a:bodyPr/>
        <a:lstStyle/>
        <a:p>
          <a:endParaRPr lang="zh-TW" altLang="en-US"/>
        </a:p>
      </dgm:t>
    </dgm:pt>
    <dgm:pt modelId="{C9688A63-620C-48F6-8454-28AB95D6C451}" type="pres">
      <dgm:prSet presAssocID="{57B4EFD3-8B0C-4BD2-BE04-1BC4C0BE27B5}" presName="node" presStyleLbl="node1" presStyleIdx="1" presStyleCnt="6" custScaleX="27325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391E0C5-11F9-4C66-B1AA-1746905D1E48}" type="pres">
      <dgm:prSet presAssocID="{0B14F921-AAC0-4110-B83D-7554074D5683}" presName="sibTrans" presStyleLbl="sibTrans2D1" presStyleIdx="1" presStyleCnt="5"/>
      <dgm:spPr/>
      <dgm:t>
        <a:bodyPr/>
        <a:lstStyle/>
        <a:p>
          <a:endParaRPr lang="zh-TW" altLang="en-US"/>
        </a:p>
      </dgm:t>
    </dgm:pt>
    <dgm:pt modelId="{D01F3461-F8A9-4FF1-A66F-01DD8F5E00DF}" type="pres">
      <dgm:prSet presAssocID="{0B14F921-AAC0-4110-B83D-7554074D5683}" presName="connectorText" presStyleLbl="sibTrans2D1" presStyleIdx="1" presStyleCnt="5"/>
      <dgm:spPr/>
      <dgm:t>
        <a:bodyPr/>
        <a:lstStyle/>
        <a:p>
          <a:endParaRPr lang="zh-TW" altLang="en-US"/>
        </a:p>
      </dgm:t>
    </dgm:pt>
    <dgm:pt modelId="{8E67736B-FE72-44F7-9F1D-D05C6BB7E0A4}" type="pres">
      <dgm:prSet presAssocID="{28A41040-B33C-4085-9B0C-071F87F32567}" presName="node" presStyleLbl="node1" presStyleIdx="2" presStyleCnt="6" custScaleX="27325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ECC8FB1-5CF6-44F8-94CF-4A5F5DC78A88}" type="pres">
      <dgm:prSet presAssocID="{E05DB81E-AB18-4264-8343-FA954C258D2D}" presName="sibTrans" presStyleLbl="sibTrans2D1" presStyleIdx="2" presStyleCnt="5"/>
      <dgm:spPr/>
      <dgm:t>
        <a:bodyPr/>
        <a:lstStyle/>
        <a:p>
          <a:endParaRPr lang="zh-TW" altLang="en-US"/>
        </a:p>
      </dgm:t>
    </dgm:pt>
    <dgm:pt modelId="{DB0C83AC-F1D4-4048-996D-AFF4D682C117}" type="pres">
      <dgm:prSet presAssocID="{E05DB81E-AB18-4264-8343-FA954C258D2D}" presName="connectorText" presStyleLbl="sibTrans2D1" presStyleIdx="2" presStyleCnt="5"/>
      <dgm:spPr/>
      <dgm:t>
        <a:bodyPr/>
        <a:lstStyle/>
        <a:p>
          <a:endParaRPr lang="zh-TW" altLang="en-US"/>
        </a:p>
      </dgm:t>
    </dgm:pt>
    <dgm:pt modelId="{F832AC3E-1BA4-4378-B5D6-B9CF458336F7}" type="pres">
      <dgm:prSet presAssocID="{1F652CC6-12CB-426C-AE77-C27F334CD750}" presName="node" presStyleLbl="node1" presStyleIdx="3" presStyleCnt="6" custScaleX="27325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B8436BA-C0B5-42A5-8866-8E81F3B07554}" type="pres">
      <dgm:prSet presAssocID="{6DA683CF-A73F-41E9-95A7-84E606882B8C}" presName="sibTrans" presStyleLbl="sibTrans2D1" presStyleIdx="3" presStyleCnt="5"/>
      <dgm:spPr/>
      <dgm:t>
        <a:bodyPr/>
        <a:lstStyle/>
        <a:p>
          <a:endParaRPr lang="zh-TW" altLang="en-US"/>
        </a:p>
      </dgm:t>
    </dgm:pt>
    <dgm:pt modelId="{4D6A7378-B334-4FB5-B468-D20595A6F66D}" type="pres">
      <dgm:prSet presAssocID="{6DA683CF-A73F-41E9-95A7-84E606882B8C}" presName="connectorText" presStyleLbl="sibTrans2D1" presStyleIdx="3" presStyleCnt="5"/>
      <dgm:spPr/>
      <dgm:t>
        <a:bodyPr/>
        <a:lstStyle/>
        <a:p>
          <a:endParaRPr lang="zh-TW" altLang="en-US"/>
        </a:p>
      </dgm:t>
    </dgm:pt>
    <dgm:pt modelId="{7602EAAB-72B0-4289-A42A-D93B3F7462FD}" type="pres">
      <dgm:prSet presAssocID="{977846D2-C581-4D43-B8D4-DA74AFFECEA5}" presName="node" presStyleLbl="node1" presStyleIdx="4" presStyleCnt="6" custScaleX="27325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D050D04-7667-459D-AA8E-A3C61377FD0F}" type="pres">
      <dgm:prSet presAssocID="{1800A97A-9825-4DAD-87AA-A7EC24CE6CC2}" presName="sibTrans" presStyleLbl="sibTrans2D1" presStyleIdx="4" presStyleCnt="5"/>
      <dgm:spPr/>
      <dgm:t>
        <a:bodyPr/>
        <a:lstStyle/>
        <a:p>
          <a:endParaRPr lang="zh-TW" altLang="en-US"/>
        </a:p>
      </dgm:t>
    </dgm:pt>
    <dgm:pt modelId="{A3F6D35B-B8EA-442D-AD70-A0CED9E76823}" type="pres">
      <dgm:prSet presAssocID="{1800A97A-9825-4DAD-87AA-A7EC24CE6CC2}" presName="connectorText" presStyleLbl="sibTrans2D1" presStyleIdx="4" presStyleCnt="5"/>
      <dgm:spPr/>
      <dgm:t>
        <a:bodyPr/>
        <a:lstStyle/>
        <a:p>
          <a:endParaRPr lang="zh-TW" altLang="en-US"/>
        </a:p>
      </dgm:t>
    </dgm:pt>
    <dgm:pt modelId="{038499B3-EC8A-42AE-9D0C-D8D0038EA04B}" type="pres">
      <dgm:prSet presAssocID="{F8E81891-B0C0-4157-B8AE-BE1DFC1F5CF2}" presName="node" presStyleLbl="node1" presStyleIdx="5" presStyleCnt="6" custScaleX="27325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AE0D782-EB62-4486-ADEA-70A711C24ABF}" type="presOf" srcId="{6DA683CF-A73F-41E9-95A7-84E606882B8C}" destId="{8B8436BA-C0B5-42A5-8866-8E81F3B07554}" srcOrd="0" destOrd="0" presId="urn:microsoft.com/office/officeart/2005/8/layout/process2"/>
    <dgm:cxn modelId="{9551CFD0-AA57-4410-92E7-1961F2CFF9F0}" type="presOf" srcId="{E05DB81E-AB18-4264-8343-FA954C258D2D}" destId="{8ECC8FB1-5CF6-44F8-94CF-4A5F5DC78A88}" srcOrd="0" destOrd="0" presId="urn:microsoft.com/office/officeart/2005/8/layout/process2"/>
    <dgm:cxn modelId="{B782DEE4-A6D0-4B90-B0A8-707CF80D1AAE}" type="presOf" srcId="{977846D2-C581-4D43-B8D4-DA74AFFECEA5}" destId="{7602EAAB-72B0-4289-A42A-D93B3F7462FD}" srcOrd="0" destOrd="0" presId="urn:microsoft.com/office/officeart/2005/8/layout/process2"/>
    <dgm:cxn modelId="{392F7AAB-9090-499F-884A-2C51EC990E93}" type="presOf" srcId="{1800A97A-9825-4DAD-87AA-A7EC24CE6CC2}" destId="{5D050D04-7667-459D-AA8E-A3C61377FD0F}" srcOrd="0" destOrd="0" presId="urn:microsoft.com/office/officeart/2005/8/layout/process2"/>
    <dgm:cxn modelId="{7CD9BC4C-3460-41A6-A16D-59C9B40AB516}" type="presOf" srcId="{1800A97A-9825-4DAD-87AA-A7EC24CE6CC2}" destId="{A3F6D35B-B8EA-442D-AD70-A0CED9E76823}" srcOrd="1" destOrd="0" presId="urn:microsoft.com/office/officeart/2005/8/layout/process2"/>
    <dgm:cxn modelId="{F6ACAC7F-A216-492C-BF38-088AB60AEF5C}" type="presOf" srcId="{0B14F921-AAC0-4110-B83D-7554074D5683}" destId="{D01F3461-F8A9-4FF1-A66F-01DD8F5E00DF}" srcOrd="1" destOrd="0" presId="urn:microsoft.com/office/officeart/2005/8/layout/process2"/>
    <dgm:cxn modelId="{818D2DB5-EF7E-4008-855B-8FFEBFFBEAD1}" type="presOf" srcId="{5E39FC37-93FA-44AF-8AB9-921F72650206}" destId="{61D1376A-7FC3-4CB6-A6FC-A1E6B2216744}" srcOrd="0" destOrd="0" presId="urn:microsoft.com/office/officeart/2005/8/layout/process2"/>
    <dgm:cxn modelId="{799C922D-72C1-4FD9-821B-BC88C643BB0F}" type="presOf" srcId="{1F652CC6-12CB-426C-AE77-C27F334CD750}" destId="{F832AC3E-1BA4-4378-B5D6-B9CF458336F7}" srcOrd="0" destOrd="0" presId="urn:microsoft.com/office/officeart/2005/8/layout/process2"/>
    <dgm:cxn modelId="{907423D2-E018-41ED-B7C1-50D4856D9BCF}" srcId="{5E39FC37-93FA-44AF-8AB9-921F72650206}" destId="{977846D2-C581-4D43-B8D4-DA74AFFECEA5}" srcOrd="4" destOrd="0" parTransId="{2FB78D20-5CE4-48E3-9F2A-B4DCDEAA7774}" sibTransId="{1800A97A-9825-4DAD-87AA-A7EC24CE6CC2}"/>
    <dgm:cxn modelId="{6BC43F26-B4CB-42AE-A761-B161ED18E43A}" type="presOf" srcId="{57B4EFD3-8B0C-4BD2-BE04-1BC4C0BE27B5}" destId="{C9688A63-620C-48F6-8454-28AB95D6C451}" srcOrd="0" destOrd="0" presId="urn:microsoft.com/office/officeart/2005/8/layout/process2"/>
    <dgm:cxn modelId="{3873EF05-4890-4BFD-B679-41AFE6997F03}" type="presOf" srcId="{58F58E6F-0714-4CF4-BA93-9CA9911B0949}" destId="{A8FEE7CB-A1B1-4CBB-B334-E7DB5A0A6933}" srcOrd="1" destOrd="0" presId="urn:microsoft.com/office/officeart/2005/8/layout/process2"/>
    <dgm:cxn modelId="{11F753BD-3899-4F80-99E9-C71CDC90A456}" srcId="{5E39FC37-93FA-44AF-8AB9-921F72650206}" destId="{1F652CC6-12CB-426C-AE77-C27F334CD750}" srcOrd="3" destOrd="0" parTransId="{550FE325-975F-4B8F-AA5F-576196290C1F}" sibTransId="{6DA683CF-A73F-41E9-95A7-84E606882B8C}"/>
    <dgm:cxn modelId="{DDAB5191-CCAA-4CB9-B3E6-917F7FC8B7D2}" type="presOf" srcId="{0B14F921-AAC0-4110-B83D-7554074D5683}" destId="{9391E0C5-11F9-4C66-B1AA-1746905D1E48}" srcOrd="0" destOrd="0" presId="urn:microsoft.com/office/officeart/2005/8/layout/process2"/>
    <dgm:cxn modelId="{17E7CC4A-AC30-4BFD-AB94-A8F6D128D25A}" type="presOf" srcId="{F8E81891-B0C0-4157-B8AE-BE1DFC1F5CF2}" destId="{038499B3-EC8A-42AE-9D0C-D8D0038EA04B}" srcOrd="0" destOrd="0" presId="urn:microsoft.com/office/officeart/2005/8/layout/process2"/>
    <dgm:cxn modelId="{4543C665-35B1-454F-B5AD-3328DA3FB67B}" srcId="{5E39FC37-93FA-44AF-8AB9-921F72650206}" destId="{28A41040-B33C-4085-9B0C-071F87F32567}" srcOrd="2" destOrd="0" parTransId="{36E199F9-DB68-4E54-A93F-072FEE0BE7B5}" sibTransId="{E05DB81E-AB18-4264-8343-FA954C258D2D}"/>
    <dgm:cxn modelId="{3CDC2A0E-0285-46FA-A1DE-49BE980DB057}" type="presOf" srcId="{9E6DEFBF-0BBA-455E-A4CC-4049B554EAAC}" destId="{780F4134-1176-444C-B0BD-9EB22B3CD50E}" srcOrd="0" destOrd="0" presId="urn:microsoft.com/office/officeart/2005/8/layout/process2"/>
    <dgm:cxn modelId="{FE711B49-AC73-4E05-BD5C-7FB10D81F1DB}" type="presOf" srcId="{6DA683CF-A73F-41E9-95A7-84E606882B8C}" destId="{4D6A7378-B334-4FB5-B468-D20595A6F66D}" srcOrd="1" destOrd="0" presId="urn:microsoft.com/office/officeart/2005/8/layout/process2"/>
    <dgm:cxn modelId="{89694342-A568-4D7B-B397-459B8BB71866}" srcId="{5E39FC37-93FA-44AF-8AB9-921F72650206}" destId="{9E6DEFBF-0BBA-455E-A4CC-4049B554EAAC}" srcOrd="0" destOrd="0" parTransId="{F11853C6-D66B-499D-B2CE-6761540CB0AC}" sibTransId="{58F58E6F-0714-4CF4-BA93-9CA9911B0949}"/>
    <dgm:cxn modelId="{A388AE6D-8F26-42E4-BD3D-57C9DABF3859}" srcId="{5E39FC37-93FA-44AF-8AB9-921F72650206}" destId="{57B4EFD3-8B0C-4BD2-BE04-1BC4C0BE27B5}" srcOrd="1" destOrd="0" parTransId="{75A643B4-9C2D-4D2E-BD03-E87EC5E84CE4}" sibTransId="{0B14F921-AAC0-4110-B83D-7554074D5683}"/>
    <dgm:cxn modelId="{8C44F3F9-E6BF-44D8-814D-519AD7D504D4}" srcId="{5E39FC37-93FA-44AF-8AB9-921F72650206}" destId="{F8E81891-B0C0-4157-B8AE-BE1DFC1F5CF2}" srcOrd="5" destOrd="0" parTransId="{D62D12A5-9ACB-4581-85ED-60788CC537F2}" sibTransId="{2C4AC693-F50A-4F25-A5DC-54332678A770}"/>
    <dgm:cxn modelId="{0A483ED7-D24A-4500-8317-D68173005F66}" type="presOf" srcId="{58F58E6F-0714-4CF4-BA93-9CA9911B0949}" destId="{A3B0952D-EBAA-48D8-846F-12ED6834FF1C}" srcOrd="0" destOrd="0" presId="urn:microsoft.com/office/officeart/2005/8/layout/process2"/>
    <dgm:cxn modelId="{3B2FFDE5-5814-4F4B-8307-E869E714F12B}" type="presOf" srcId="{28A41040-B33C-4085-9B0C-071F87F32567}" destId="{8E67736B-FE72-44F7-9F1D-D05C6BB7E0A4}" srcOrd="0" destOrd="0" presId="urn:microsoft.com/office/officeart/2005/8/layout/process2"/>
    <dgm:cxn modelId="{49062CD9-33AC-459B-BC59-A5387952CDB0}" type="presOf" srcId="{E05DB81E-AB18-4264-8343-FA954C258D2D}" destId="{DB0C83AC-F1D4-4048-996D-AFF4D682C117}" srcOrd="1" destOrd="0" presId="urn:microsoft.com/office/officeart/2005/8/layout/process2"/>
    <dgm:cxn modelId="{38E288A2-2A6E-4069-8E04-FD1DAB816DB6}" type="presParOf" srcId="{61D1376A-7FC3-4CB6-A6FC-A1E6B2216744}" destId="{780F4134-1176-444C-B0BD-9EB22B3CD50E}" srcOrd="0" destOrd="0" presId="urn:microsoft.com/office/officeart/2005/8/layout/process2"/>
    <dgm:cxn modelId="{25A6FE8B-8281-4BC4-8AD6-BBC719873298}" type="presParOf" srcId="{61D1376A-7FC3-4CB6-A6FC-A1E6B2216744}" destId="{A3B0952D-EBAA-48D8-846F-12ED6834FF1C}" srcOrd="1" destOrd="0" presId="urn:microsoft.com/office/officeart/2005/8/layout/process2"/>
    <dgm:cxn modelId="{D3D9C707-E971-45D2-941E-3711C0DE341C}" type="presParOf" srcId="{A3B0952D-EBAA-48D8-846F-12ED6834FF1C}" destId="{A8FEE7CB-A1B1-4CBB-B334-E7DB5A0A6933}" srcOrd="0" destOrd="0" presId="urn:microsoft.com/office/officeart/2005/8/layout/process2"/>
    <dgm:cxn modelId="{B1590A1A-4002-4572-BB56-5F4364EB3876}" type="presParOf" srcId="{61D1376A-7FC3-4CB6-A6FC-A1E6B2216744}" destId="{C9688A63-620C-48F6-8454-28AB95D6C451}" srcOrd="2" destOrd="0" presId="urn:microsoft.com/office/officeart/2005/8/layout/process2"/>
    <dgm:cxn modelId="{0486AE5A-BB90-4629-8683-83E187086D38}" type="presParOf" srcId="{61D1376A-7FC3-4CB6-A6FC-A1E6B2216744}" destId="{9391E0C5-11F9-4C66-B1AA-1746905D1E48}" srcOrd="3" destOrd="0" presId="urn:microsoft.com/office/officeart/2005/8/layout/process2"/>
    <dgm:cxn modelId="{7A14404D-B751-48AC-8A37-00C37AE86D0E}" type="presParOf" srcId="{9391E0C5-11F9-4C66-B1AA-1746905D1E48}" destId="{D01F3461-F8A9-4FF1-A66F-01DD8F5E00DF}" srcOrd="0" destOrd="0" presId="urn:microsoft.com/office/officeart/2005/8/layout/process2"/>
    <dgm:cxn modelId="{345C0310-9F25-4A62-A379-7BE204B0EAF4}" type="presParOf" srcId="{61D1376A-7FC3-4CB6-A6FC-A1E6B2216744}" destId="{8E67736B-FE72-44F7-9F1D-D05C6BB7E0A4}" srcOrd="4" destOrd="0" presId="urn:microsoft.com/office/officeart/2005/8/layout/process2"/>
    <dgm:cxn modelId="{F4DA140B-2CB0-4F8C-8B75-B75F5DACD30E}" type="presParOf" srcId="{61D1376A-7FC3-4CB6-A6FC-A1E6B2216744}" destId="{8ECC8FB1-5CF6-44F8-94CF-4A5F5DC78A88}" srcOrd="5" destOrd="0" presId="urn:microsoft.com/office/officeart/2005/8/layout/process2"/>
    <dgm:cxn modelId="{961A1963-CA0B-475F-A86E-B553088496D4}" type="presParOf" srcId="{8ECC8FB1-5CF6-44F8-94CF-4A5F5DC78A88}" destId="{DB0C83AC-F1D4-4048-996D-AFF4D682C117}" srcOrd="0" destOrd="0" presId="urn:microsoft.com/office/officeart/2005/8/layout/process2"/>
    <dgm:cxn modelId="{902CEEC8-3FFD-4418-99E9-E46E7C170446}" type="presParOf" srcId="{61D1376A-7FC3-4CB6-A6FC-A1E6B2216744}" destId="{F832AC3E-1BA4-4378-B5D6-B9CF458336F7}" srcOrd="6" destOrd="0" presId="urn:microsoft.com/office/officeart/2005/8/layout/process2"/>
    <dgm:cxn modelId="{D5DC2E17-5C91-4A78-BC10-C02524E79B9F}" type="presParOf" srcId="{61D1376A-7FC3-4CB6-A6FC-A1E6B2216744}" destId="{8B8436BA-C0B5-42A5-8866-8E81F3B07554}" srcOrd="7" destOrd="0" presId="urn:microsoft.com/office/officeart/2005/8/layout/process2"/>
    <dgm:cxn modelId="{90B5DFFA-9EBF-4BA2-9BF1-3F3205F1AEE6}" type="presParOf" srcId="{8B8436BA-C0B5-42A5-8866-8E81F3B07554}" destId="{4D6A7378-B334-4FB5-B468-D20595A6F66D}" srcOrd="0" destOrd="0" presId="urn:microsoft.com/office/officeart/2005/8/layout/process2"/>
    <dgm:cxn modelId="{951912D9-AB0C-437B-8838-EFB7F82D175D}" type="presParOf" srcId="{61D1376A-7FC3-4CB6-A6FC-A1E6B2216744}" destId="{7602EAAB-72B0-4289-A42A-D93B3F7462FD}" srcOrd="8" destOrd="0" presId="urn:microsoft.com/office/officeart/2005/8/layout/process2"/>
    <dgm:cxn modelId="{A0E5C7BC-5C2C-4CCE-AE5D-751F005AD7E1}" type="presParOf" srcId="{61D1376A-7FC3-4CB6-A6FC-A1E6B2216744}" destId="{5D050D04-7667-459D-AA8E-A3C61377FD0F}" srcOrd="9" destOrd="0" presId="urn:microsoft.com/office/officeart/2005/8/layout/process2"/>
    <dgm:cxn modelId="{1DAAA476-150C-4F7B-8122-3854996F3FF7}" type="presParOf" srcId="{5D050D04-7667-459D-AA8E-A3C61377FD0F}" destId="{A3F6D35B-B8EA-442D-AD70-A0CED9E76823}" srcOrd="0" destOrd="0" presId="urn:microsoft.com/office/officeart/2005/8/layout/process2"/>
    <dgm:cxn modelId="{F1C4E1CA-2BF4-41E2-9E7A-CEB0BD51B887}" type="presParOf" srcId="{61D1376A-7FC3-4CB6-A6FC-A1E6B2216744}" destId="{038499B3-EC8A-42AE-9D0C-D8D0038EA04B}" srcOrd="1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744E11-68A7-48C3-9A00-7FD226D94584}">
      <dsp:nvSpPr>
        <dsp:cNvPr id="0" name=""/>
        <dsp:cNvSpPr/>
      </dsp:nvSpPr>
      <dsp:spPr>
        <a:xfrm>
          <a:off x="-5790517" y="-886259"/>
          <a:ext cx="6893793" cy="6893793"/>
        </a:xfrm>
        <a:prstGeom prst="blockArc">
          <a:avLst>
            <a:gd name="adj1" fmla="val 18900000"/>
            <a:gd name="adj2" fmla="val 2700000"/>
            <a:gd name="adj3" fmla="val 313"/>
          </a:avLst>
        </a:pr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26AD0D-62B9-461A-BACE-1F9DB02316DC}">
      <dsp:nvSpPr>
        <dsp:cNvPr id="0" name=""/>
        <dsp:cNvSpPr/>
      </dsp:nvSpPr>
      <dsp:spPr>
        <a:xfrm>
          <a:off x="482236" y="319977"/>
          <a:ext cx="6761078" cy="6403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289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300" b="1" kern="1200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A driving question</a:t>
          </a:r>
          <a:endParaRPr lang="zh-TW" altLang="en-US" sz="3300" kern="1200" dirty="0"/>
        </a:p>
      </dsp:txBody>
      <dsp:txXfrm>
        <a:off x="482236" y="319977"/>
        <a:ext cx="6761078" cy="640364"/>
      </dsp:txXfrm>
    </dsp:sp>
    <dsp:sp modelId="{1EE488D9-8FD9-4A4E-AEF4-D7897ACCA6D9}">
      <dsp:nvSpPr>
        <dsp:cNvPr id="0" name=""/>
        <dsp:cNvSpPr/>
      </dsp:nvSpPr>
      <dsp:spPr>
        <a:xfrm>
          <a:off x="82009" y="239931"/>
          <a:ext cx="800455" cy="8004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EBC3C3-409F-4153-905E-FF0D29E2DDCC}">
      <dsp:nvSpPr>
        <dsp:cNvPr id="0" name=""/>
        <dsp:cNvSpPr/>
      </dsp:nvSpPr>
      <dsp:spPr>
        <a:xfrm>
          <a:off x="941103" y="1280216"/>
          <a:ext cx="6302211" cy="6403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289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300" b="1" kern="1200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Situated inquiry</a:t>
          </a:r>
          <a:endParaRPr lang="zh-TW" altLang="en-US" sz="3300" kern="1200" dirty="0"/>
        </a:p>
      </dsp:txBody>
      <dsp:txXfrm>
        <a:off x="941103" y="1280216"/>
        <a:ext cx="6302211" cy="640364"/>
      </dsp:txXfrm>
    </dsp:sp>
    <dsp:sp modelId="{8A4E509B-34BE-4331-B1D5-EC451DFAF520}">
      <dsp:nvSpPr>
        <dsp:cNvPr id="0" name=""/>
        <dsp:cNvSpPr/>
      </dsp:nvSpPr>
      <dsp:spPr>
        <a:xfrm>
          <a:off x="540875" y="1200170"/>
          <a:ext cx="800455" cy="8004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3B78E2-E510-4227-BDFF-A66D926E71C6}">
      <dsp:nvSpPr>
        <dsp:cNvPr id="0" name=""/>
        <dsp:cNvSpPr/>
      </dsp:nvSpPr>
      <dsp:spPr>
        <a:xfrm>
          <a:off x="1081938" y="2240455"/>
          <a:ext cx="6161376" cy="6403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289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300" b="1" kern="1200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Collaborations</a:t>
          </a:r>
          <a:endParaRPr lang="zh-TW" altLang="en-US" sz="3300" kern="1200" dirty="0"/>
        </a:p>
      </dsp:txBody>
      <dsp:txXfrm>
        <a:off x="1081938" y="2240455"/>
        <a:ext cx="6161376" cy="640364"/>
      </dsp:txXfrm>
    </dsp:sp>
    <dsp:sp modelId="{4B28D6E5-FF6A-4267-AB70-F53E3B46F106}">
      <dsp:nvSpPr>
        <dsp:cNvPr id="0" name=""/>
        <dsp:cNvSpPr/>
      </dsp:nvSpPr>
      <dsp:spPr>
        <a:xfrm>
          <a:off x="681710" y="2160409"/>
          <a:ext cx="800455" cy="8004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58BA7A-9E5E-469F-A84E-55306C18AC01}">
      <dsp:nvSpPr>
        <dsp:cNvPr id="0" name=""/>
        <dsp:cNvSpPr/>
      </dsp:nvSpPr>
      <dsp:spPr>
        <a:xfrm>
          <a:off x="941103" y="3200694"/>
          <a:ext cx="6302211" cy="6403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289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300" b="1" kern="1200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Learning technologies</a:t>
          </a:r>
          <a:endParaRPr lang="zh-TW" altLang="en-US" sz="3300" kern="1200" dirty="0"/>
        </a:p>
      </dsp:txBody>
      <dsp:txXfrm>
        <a:off x="941103" y="3200694"/>
        <a:ext cx="6302211" cy="640364"/>
      </dsp:txXfrm>
    </dsp:sp>
    <dsp:sp modelId="{4F03CD6E-C47A-4D2D-8DDD-AC9480FE5943}">
      <dsp:nvSpPr>
        <dsp:cNvPr id="0" name=""/>
        <dsp:cNvSpPr/>
      </dsp:nvSpPr>
      <dsp:spPr>
        <a:xfrm>
          <a:off x="540875" y="3120648"/>
          <a:ext cx="800455" cy="8004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7A2FED-F6C9-499C-9C70-2FDB45115678}">
      <dsp:nvSpPr>
        <dsp:cNvPr id="0" name=""/>
        <dsp:cNvSpPr/>
      </dsp:nvSpPr>
      <dsp:spPr>
        <a:xfrm>
          <a:off x="482236" y="4160933"/>
          <a:ext cx="6761078" cy="6403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289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300" b="1" kern="1200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Creation of artifacts</a:t>
          </a:r>
          <a:endParaRPr lang="zh-TW" altLang="en-US" sz="3300" kern="1200" dirty="0"/>
        </a:p>
      </dsp:txBody>
      <dsp:txXfrm>
        <a:off x="482236" y="4160933"/>
        <a:ext cx="6761078" cy="640364"/>
      </dsp:txXfrm>
    </dsp:sp>
    <dsp:sp modelId="{DFB31107-B9E7-4A6E-9A23-C2A1F9636BDE}">
      <dsp:nvSpPr>
        <dsp:cNvPr id="0" name=""/>
        <dsp:cNvSpPr/>
      </dsp:nvSpPr>
      <dsp:spPr>
        <a:xfrm>
          <a:off x="82009" y="4080887"/>
          <a:ext cx="800455" cy="8004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767086-7408-4CC2-8ED6-C7852A20A33F}">
      <dsp:nvSpPr>
        <dsp:cNvPr id="0" name=""/>
        <dsp:cNvSpPr/>
      </dsp:nvSpPr>
      <dsp:spPr>
        <a:xfrm>
          <a:off x="512994" y="0"/>
          <a:ext cx="5813932" cy="501449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EB9428-B8F4-48ED-8E07-A6F11A77C81E}">
      <dsp:nvSpPr>
        <dsp:cNvPr id="0" name=""/>
        <dsp:cNvSpPr/>
      </dsp:nvSpPr>
      <dsp:spPr>
        <a:xfrm>
          <a:off x="362" y="1504348"/>
          <a:ext cx="2184770" cy="20057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600" kern="1200" dirty="0" smtClean="0"/>
            <a:t>The question </a:t>
          </a:r>
          <a:endParaRPr lang="zh-TW" altLang="en-US" sz="3600" kern="1200" dirty="0"/>
        </a:p>
      </dsp:txBody>
      <dsp:txXfrm>
        <a:off x="98277" y="1602263"/>
        <a:ext cx="1988940" cy="1809968"/>
      </dsp:txXfrm>
    </dsp:sp>
    <dsp:sp modelId="{AA61068E-F0B7-406C-BD6E-6238F97D5C57}">
      <dsp:nvSpPr>
        <dsp:cNvPr id="0" name=""/>
        <dsp:cNvSpPr/>
      </dsp:nvSpPr>
      <dsp:spPr>
        <a:xfrm>
          <a:off x="2327575" y="1504348"/>
          <a:ext cx="2184770" cy="20057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600" kern="1200" dirty="0" smtClean="0"/>
            <a:t>The activities</a:t>
          </a:r>
          <a:endParaRPr lang="zh-TW" altLang="en-US" sz="3600" kern="1200" dirty="0"/>
        </a:p>
      </dsp:txBody>
      <dsp:txXfrm>
        <a:off x="2425490" y="1602263"/>
        <a:ext cx="1988940" cy="1809968"/>
      </dsp:txXfrm>
    </dsp:sp>
    <dsp:sp modelId="{FE5B5959-CC76-4CF8-BFEA-92C22E3FE111}">
      <dsp:nvSpPr>
        <dsp:cNvPr id="0" name=""/>
        <dsp:cNvSpPr/>
      </dsp:nvSpPr>
      <dsp:spPr>
        <a:xfrm>
          <a:off x="4654788" y="1504348"/>
          <a:ext cx="2184770" cy="20057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600" kern="1200" dirty="0" smtClean="0"/>
            <a:t>The artifacts</a:t>
          </a:r>
          <a:endParaRPr lang="zh-TW" altLang="en-US" sz="3600" kern="1200" dirty="0"/>
        </a:p>
      </dsp:txBody>
      <dsp:txXfrm>
        <a:off x="4752703" y="1602263"/>
        <a:ext cx="1988940" cy="18099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F0002F-7225-4342-971A-BD392470A135}">
      <dsp:nvSpPr>
        <dsp:cNvPr id="0" name=""/>
        <dsp:cNvSpPr/>
      </dsp:nvSpPr>
      <dsp:spPr>
        <a:xfrm>
          <a:off x="4421" y="1201533"/>
          <a:ext cx="1695000" cy="73616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700" b="1" kern="1200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A Driving Question</a:t>
          </a:r>
          <a:endParaRPr lang="zh-TW" altLang="en-US" sz="17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4421" y="1201533"/>
        <a:ext cx="1695000" cy="736166"/>
      </dsp:txXfrm>
    </dsp:sp>
    <dsp:sp modelId="{C52B09A2-5FFC-4DFF-BD67-7F7ABF0E4A45}">
      <dsp:nvSpPr>
        <dsp:cNvPr id="0" name=""/>
        <dsp:cNvSpPr/>
      </dsp:nvSpPr>
      <dsp:spPr>
        <a:xfrm>
          <a:off x="4421" y="1864460"/>
          <a:ext cx="1695000" cy="2478622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400" kern="12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  <a:sym typeface="Arial" panose="020B0604020202020204" pitchFamily="34" charset="0"/>
            </a:rPr>
            <a:t>教師提問如何將語言運用在腳本設計及舞台呈現上</a:t>
          </a: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421" y="1864460"/>
        <a:ext cx="1695000" cy="2478622"/>
      </dsp:txXfrm>
    </dsp:sp>
    <dsp:sp modelId="{D1E2E4DA-0212-4BF7-9E40-3C2F0FDC4512}">
      <dsp:nvSpPr>
        <dsp:cNvPr id="0" name=""/>
        <dsp:cNvSpPr/>
      </dsp:nvSpPr>
      <dsp:spPr>
        <a:xfrm>
          <a:off x="1936722" y="1201533"/>
          <a:ext cx="1695000" cy="736166"/>
        </a:xfrm>
        <a:prstGeom prst="rect">
          <a:avLst/>
        </a:prstGeom>
        <a:solidFill>
          <a:schemeClr val="accent3">
            <a:hueOff val="1476047"/>
            <a:satOff val="-11513"/>
            <a:lumOff val="-294"/>
            <a:alphaOff val="0"/>
          </a:schemeClr>
        </a:solidFill>
        <a:ln w="10795" cap="flat" cmpd="sng" algn="ctr">
          <a:solidFill>
            <a:schemeClr val="accent3">
              <a:hueOff val="1476047"/>
              <a:satOff val="-11513"/>
              <a:lumOff val="-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700" b="1" kern="1200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Situated Inquiry</a:t>
          </a:r>
          <a:endParaRPr lang="zh-TW" altLang="en-US" sz="17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36722" y="1201533"/>
        <a:ext cx="1695000" cy="736166"/>
      </dsp:txXfrm>
    </dsp:sp>
    <dsp:sp modelId="{3A72D1C9-CFC7-4F68-87E7-690F3B2C64F3}">
      <dsp:nvSpPr>
        <dsp:cNvPr id="0" name=""/>
        <dsp:cNvSpPr/>
      </dsp:nvSpPr>
      <dsp:spPr>
        <a:xfrm>
          <a:off x="1936722" y="1864460"/>
          <a:ext cx="1695000" cy="2478622"/>
        </a:xfrm>
        <a:prstGeom prst="rect">
          <a:avLst/>
        </a:prstGeom>
        <a:solidFill>
          <a:schemeClr val="accent3">
            <a:tint val="40000"/>
            <a:alpha val="90000"/>
            <a:hueOff val="1484100"/>
            <a:satOff val="-9633"/>
            <a:lumOff val="-285"/>
            <a:alphaOff val="0"/>
          </a:schemeClr>
        </a:solidFill>
        <a:ln w="10795" cap="flat" cmpd="sng" algn="ctr">
          <a:solidFill>
            <a:schemeClr val="accent3">
              <a:tint val="40000"/>
              <a:alpha val="90000"/>
              <a:hueOff val="1484100"/>
              <a:satOff val="-9633"/>
              <a:lumOff val="-2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根據情境學習理論，將學生置於真實或擬真之學習脈絡，進行</a:t>
          </a:r>
          <a:r>
            <a:rPr lang="zh-TW" altLang="en-US" sz="1400" kern="12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  <a:sym typeface="Arial" panose="020B0604020202020204" pitchFamily="34" charset="0"/>
            </a:rPr>
            <a:t>腳本</a:t>
          </a:r>
          <a:r>
            <a:rPr lang="en-US" altLang="zh-TW" sz="1400" kern="12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  <a:sym typeface="Arial" panose="020B0604020202020204" pitchFamily="34" charset="0"/>
            </a:rPr>
            <a:t>/</a:t>
          </a:r>
          <a:r>
            <a:rPr lang="zh-TW" altLang="en-US" sz="1400" kern="12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  <a:sym typeface="Arial" panose="020B0604020202020204" pitchFamily="34" charset="0"/>
            </a:rPr>
            <a:t>劇本之探討與選擇</a:t>
          </a: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936722" y="1864460"/>
        <a:ext cx="1695000" cy="2478622"/>
      </dsp:txXfrm>
    </dsp:sp>
    <dsp:sp modelId="{489C1D10-423B-41D3-BF5B-B44CED9AE1DD}">
      <dsp:nvSpPr>
        <dsp:cNvPr id="0" name=""/>
        <dsp:cNvSpPr/>
      </dsp:nvSpPr>
      <dsp:spPr>
        <a:xfrm>
          <a:off x="3869023" y="1201533"/>
          <a:ext cx="1695000" cy="736166"/>
        </a:xfrm>
        <a:prstGeom prst="rect">
          <a:avLst/>
        </a:prstGeom>
        <a:solidFill>
          <a:schemeClr val="accent3">
            <a:hueOff val="2952094"/>
            <a:satOff val="-23027"/>
            <a:lumOff val="-588"/>
            <a:alphaOff val="0"/>
          </a:schemeClr>
        </a:solidFill>
        <a:ln w="10795" cap="flat" cmpd="sng" algn="ctr">
          <a:solidFill>
            <a:schemeClr val="accent3">
              <a:hueOff val="2952094"/>
              <a:satOff val="-23027"/>
              <a:lumOff val="-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700" b="1" kern="1200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Collaborations</a:t>
          </a:r>
          <a:endParaRPr lang="zh-TW" altLang="en-US" sz="17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69023" y="1201533"/>
        <a:ext cx="1695000" cy="736166"/>
      </dsp:txXfrm>
    </dsp:sp>
    <dsp:sp modelId="{642F3983-1A1B-41BD-B31B-452D8964BE2F}">
      <dsp:nvSpPr>
        <dsp:cNvPr id="0" name=""/>
        <dsp:cNvSpPr/>
      </dsp:nvSpPr>
      <dsp:spPr>
        <a:xfrm>
          <a:off x="3869023" y="1864460"/>
          <a:ext cx="1695000" cy="2478622"/>
        </a:xfrm>
        <a:prstGeom prst="rect">
          <a:avLst/>
        </a:prstGeom>
        <a:solidFill>
          <a:schemeClr val="accent3">
            <a:tint val="40000"/>
            <a:alpha val="90000"/>
            <a:hueOff val="2968201"/>
            <a:satOff val="-19266"/>
            <a:lumOff val="-570"/>
            <a:alphaOff val="0"/>
          </a:schemeClr>
        </a:solidFill>
        <a:ln w="10795" cap="flat" cmpd="sng" algn="ctr">
          <a:solidFill>
            <a:schemeClr val="accent3">
              <a:tint val="40000"/>
              <a:alpha val="90000"/>
              <a:hueOff val="2968201"/>
              <a:satOff val="-19266"/>
              <a:lumOff val="-57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400" kern="12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  <a:sym typeface="Arial" panose="020B0604020202020204" pitchFamily="34" charset="0"/>
            </a:rPr>
            <a:t>採任務型導向分組討論，</a:t>
          </a: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進行合作學習。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參與分 組的學生進行情境演練及活動設計，培養學生</a:t>
          </a:r>
          <a:r>
            <a:rPr lang="zh-TW" altLang="en-US" sz="1400" b="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問題解決與主動學習精神。</a:t>
          </a:r>
          <a:endParaRPr lang="zh-TW" altLang="en-US" sz="1400" b="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869023" y="1864460"/>
        <a:ext cx="1695000" cy="2478622"/>
      </dsp:txXfrm>
    </dsp:sp>
    <dsp:sp modelId="{C2EB92E8-D314-44AC-B873-6834EACF4263}">
      <dsp:nvSpPr>
        <dsp:cNvPr id="0" name=""/>
        <dsp:cNvSpPr/>
      </dsp:nvSpPr>
      <dsp:spPr>
        <a:xfrm>
          <a:off x="5801324" y="1201533"/>
          <a:ext cx="1695000" cy="736166"/>
        </a:xfrm>
        <a:prstGeom prst="rect">
          <a:avLst/>
        </a:prstGeom>
        <a:solidFill>
          <a:schemeClr val="accent3">
            <a:hueOff val="4428140"/>
            <a:satOff val="-34540"/>
            <a:lumOff val="-883"/>
            <a:alphaOff val="0"/>
          </a:schemeClr>
        </a:solidFill>
        <a:ln w="10795" cap="flat" cmpd="sng" algn="ctr">
          <a:solidFill>
            <a:schemeClr val="accent3">
              <a:hueOff val="4428140"/>
              <a:satOff val="-34540"/>
              <a:lumOff val="-8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700" b="1" kern="1200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Learning technologies</a:t>
          </a:r>
          <a:endParaRPr lang="zh-TW" altLang="en-US" sz="1700" b="1" kern="1200" dirty="0">
            <a:latin typeface="Times New Roman" panose="02020603050405020304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</dsp:txBody>
      <dsp:txXfrm>
        <a:off x="5801324" y="1201533"/>
        <a:ext cx="1695000" cy="736166"/>
      </dsp:txXfrm>
    </dsp:sp>
    <dsp:sp modelId="{CF09F09D-E840-4DD0-902D-E8996B8E0B83}">
      <dsp:nvSpPr>
        <dsp:cNvPr id="0" name=""/>
        <dsp:cNvSpPr/>
      </dsp:nvSpPr>
      <dsp:spPr>
        <a:xfrm>
          <a:off x="5801324" y="1864460"/>
          <a:ext cx="1695000" cy="2478622"/>
        </a:xfrm>
        <a:prstGeom prst="rect">
          <a:avLst/>
        </a:prstGeom>
        <a:solidFill>
          <a:schemeClr val="accent3">
            <a:tint val="40000"/>
            <a:alpha val="90000"/>
            <a:hueOff val="4452301"/>
            <a:satOff val="-28898"/>
            <a:lumOff val="-855"/>
            <a:alphaOff val="0"/>
          </a:schemeClr>
        </a:solidFill>
        <a:ln w="10795" cap="flat" cmpd="sng" algn="ctr">
          <a:solidFill>
            <a:schemeClr val="accent3">
              <a:tint val="40000"/>
              <a:alpha val="90000"/>
              <a:hueOff val="4452301"/>
              <a:satOff val="-28898"/>
              <a:lumOff val="-8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400" kern="12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  <a:sym typeface="Arial" panose="020B0604020202020204" pitchFamily="34" charset="0"/>
            </a:rPr>
            <a:t>運用教學影片及磨課師影片進行教學</a:t>
          </a:r>
          <a:r>
            <a:rPr lang="zh-TW" altLang="en-US" sz="1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801324" y="1864460"/>
        <a:ext cx="1695000" cy="2478622"/>
      </dsp:txXfrm>
    </dsp:sp>
    <dsp:sp modelId="{E546850C-F49B-46FA-BC5E-A634024637FA}">
      <dsp:nvSpPr>
        <dsp:cNvPr id="0" name=""/>
        <dsp:cNvSpPr/>
      </dsp:nvSpPr>
      <dsp:spPr>
        <a:xfrm>
          <a:off x="7733625" y="1238152"/>
          <a:ext cx="1695000" cy="589687"/>
        </a:xfrm>
        <a:prstGeom prst="rect">
          <a:avLst/>
        </a:prstGeom>
        <a:solidFill>
          <a:schemeClr val="accent3">
            <a:hueOff val="5904187"/>
            <a:satOff val="-46054"/>
            <a:lumOff val="-1177"/>
            <a:alphaOff val="0"/>
          </a:schemeClr>
        </a:solidFill>
        <a:ln w="10795" cap="flat" cmpd="sng" algn="ctr">
          <a:solidFill>
            <a:schemeClr val="accent3">
              <a:hueOff val="5904187"/>
              <a:satOff val="-46054"/>
              <a:lumOff val="-1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700" b="1" kern="1200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Creation of Artifacts</a:t>
          </a:r>
          <a:endParaRPr lang="en-US" altLang="zh-TW" sz="1700" b="1" kern="1200" dirty="0">
            <a:latin typeface="Times New Roman" panose="02020603050405020304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</dsp:txBody>
      <dsp:txXfrm>
        <a:off x="7733625" y="1238152"/>
        <a:ext cx="1695000" cy="589687"/>
      </dsp:txXfrm>
    </dsp:sp>
    <dsp:sp modelId="{8ABB62C0-CF3E-4792-A457-CBD731FD3185}">
      <dsp:nvSpPr>
        <dsp:cNvPr id="0" name=""/>
        <dsp:cNvSpPr/>
      </dsp:nvSpPr>
      <dsp:spPr>
        <a:xfrm>
          <a:off x="7733625" y="1827840"/>
          <a:ext cx="1695000" cy="2478622"/>
        </a:xfrm>
        <a:prstGeom prst="rect">
          <a:avLst/>
        </a:prstGeom>
        <a:solidFill>
          <a:schemeClr val="accent3">
            <a:tint val="40000"/>
            <a:alpha val="90000"/>
            <a:hueOff val="5936402"/>
            <a:satOff val="-38531"/>
            <a:lumOff val="-1140"/>
            <a:alphaOff val="0"/>
          </a:schemeClr>
        </a:solidFill>
        <a:ln w="10795" cap="flat" cmpd="sng" algn="ctr">
          <a:solidFill>
            <a:schemeClr val="accent3">
              <a:tint val="40000"/>
              <a:alpha val="90000"/>
              <a:hueOff val="5936402"/>
              <a:satOff val="-38531"/>
              <a:lumOff val="-11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400" kern="12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  <a:sym typeface="Arial" panose="020B0604020202020204" pitchFamily="34" charset="0"/>
            </a:rPr>
            <a:t>從實際策畫練習與設計中，產出實際的表演成果</a:t>
          </a:r>
          <a:endParaRPr lang="zh-TW" alt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733625" y="1827840"/>
        <a:ext cx="1695000" cy="24786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0F4134-1176-444C-B0BD-9EB22B3CD50E}">
      <dsp:nvSpPr>
        <dsp:cNvPr id="0" name=""/>
        <dsp:cNvSpPr/>
      </dsp:nvSpPr>
      <dsp:spPr>
        <a:xfrm>
          <a:off x="422048" y="4361"/>
          <a:ext cx="6329045" cy="57904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確定教學目標，給予學生明確的工作目標：完成戲劇專題演出</a:t>
          </a:r>
          <a:endParaRPr lang="zh-TW" altLang="en-US" sz="16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39008" y="21321"/>
        <a:ext cx="6295125" cy="545128"/>
      </dsp:txXfrm>
    </dsp:sp>
    <dsp:sp modelId="{A3B0952D-EBAA-48D8-846F-12ED6834FF1C}">
      <dsp:nvSpPr>
        <dsp:cNvPr id="0" name=""/>
        <dsp:cNvSpPr/>
      </dsp:nvSpPr>
      <dsp:spPr>
        <a:xfrm rot="5400000">
          <a:off x="3477999" y="597886"/>
          <a:ext cx="217143" cy="2605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000" b="1" kern="120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3508400" y="619600"/>
        <a:ext cx="156343" cy="152000"/>
      </dsp:txXfrm>
    </dsp:sp>
    <dsp:sp modelId="{C9688A63-620C-48F6-8454-28AB95D6C451}">
      <dsp:nvSpPr>
        <dsp:cNvPr id="0" name=""/>
        <dsp:cNvSpPr/>
      </dsp:nvSpPr>
      <dsp:spPr>
        <a:xfrm>
          <a:off x="422048" y="872934"/>
          <a:ext cx="6329045" cy="579048"/>
        </a:xfrm>
        <a:prstGeom prst="roundRect">
          <a:avLst>
            <a:gd name="adj" fmla="val 10000"/>
          </a:avLst>
        </a:prstGeom>
        <a:solidFill>
          <a:schemeClr val="accent5">
            <a:hueOff val="-30127"/>
            <a:satOff val="-5780"/>
            <a:lumOff val="824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學生分組，協調分工指派任務</a:t>
          </a:r>
          <a:endParaRPr lang="zh-TW" altLang="en-US" sz="16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39008" y="889894"/>
        <a:ext cx="6295125" cy="545128"/>
      </dsp:txXfrm>
    </dsp:sp>
    <dsp:sp modelId="{9391E0C5-11F9-4C66-B1AA-1746905D1E48}">
      <dsp:nvSpPr>
        <dsp:cNvPr id="0" name=""/>
        <dsp:cNvSpPr/>
      </dsp:nvSpPr>
      <dsp:spPr>
        <a:xfrm rot="5400000">
          <a:off x="3477999" y="1466458"/>
          <a:ext cx="217143" cy="2605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7659"/>
            <a:satOff val="-7225"/>
            <a:lumOff val="10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000" b="1" kern="120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3508400" y="1488172"/>
        <a:ext cx="156343" cy="152000"/>
      </dsp:txXfrm>
    </dsp:sp>
    <dsp:sp modelId="{8E67736B-FE72-44F7-9F1D-D05C6BB7E0A4}">
      <dsp:nvSpPr>
        <dsp:cNvPr id="0" name=""/>
        <dsp:cNvSpPr/>
      </dsp:nvSpPr>
      <dsp:spPr>
        <a:xfrm>
          <a:off x="422048" y="1741506"/>
          <a:ext cx="6329045" cy="579048"/>
        </a:xfrm>
        <a:prstGeom prst="roundRect">
          <a:avLst>
            <a:gd name="adj" fmla="val 10000"/>
          </a:avLst>
        </a:prstGeom>
        <a:solidFill>
          <a:schemeClr val="accent5">
            <a:hueOff val="-60254"/>
            <a:satOff val="-11560"/>
            <a:lumOff val="1647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確定小組關注戲劇專題演出需求，蒐集教材資料</a:t>
          </a:r>
          <a:endParaRPr lang="zh-TW" altLang="en-US" sz="16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39008" y="1758466"/>
        <a:ext cx="6295125" cy="545128"/>
      </dsp:txXfrm>
    </dsp:sp>
    <dsp:sp modelId="{8ECC8FB1-5CF6-44F8-94CF-4A5F5DC78A88}">
      <dsp:nvSpPr>
        <dsp:cNvPr id="0" name=""/>
        <dsp:cNvSpPr/>
      </dsp:nvSpPr>
      <dsp:spPr>
        <a:xfrm rot="5400000">
          <a:off x="3477999" y="2335031"/>
          <a:ext cx="217143" cy="2605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5317"/>
            <a:satOff val="-14450"/>
            <a:lumOff val="20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000" b="1" kern="120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3508400" y="2356745"/>
        <a:ext cx="156343" cy="152000"/>
      </dsp:txXfrm>
    </dsp:sp>
    <dsp:sp modelId="{F832AC3E-1BA4-4378-B5D6-B9CF458336F7}">
      <dsp:nvSpPr>
        <dsp:cNvPr id="0" name=""/>
        <dsp:cNvSpPr/>
      </dsp:nvSpPr>
      <dsp:spPr>
        <a:xfrm>
          <a:off x="422048" y="2610079"/>
          <a:ext cx="6329045" cy="579048"/>
        </a:xfrm>
        <a:prstGeom prst="roundRect">
          <a:avLst>
            <a:gd name="adj" fmla="val 10000"/>
          </a:avLst>
        </a:prstGeom>
        <a:solidFill>
          <a:schemeClr val="accent5">
            <a:hueOff val="-90381"/>
            <a:satOff val="-17341"/>
            <a:lumOff val="2471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小組討論，學習方案之邏輯架構</a:t>
          </a:r>
          <a:endParaRPr lang="zh-TW" altLang="en-US" sz="16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39008" y="2627039"/>
        <a:ext cx="6295125" cy="545128"/>
      </dsp:txXfrm>
    </dsp:sp>
    <dsp:sp modelId="{8B8436BA-C0B5-42A5-8866-8E81F3B07554}">
      <dsp:nvSpPr>
        <dsp:cNvPr id="0" name=""/>
        <dsp:cNvSpPr/>
      </dsp:nvSpPr>
      <dsp:spPr>
        <a:xfrm rot="5400000">
          <a:off x="3477999" y="3203604"/>
          <a:ext cx="217143" cy="2605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12976"/>
            <a:satOff val="-21676"/>
            <a:lumOff val="308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000" b="1" kern="120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3508400" y="3225318"/>
        <a:ext cx="156343" cy="152000"/>
      </dsp:txXfrm>
    </dsp:sp>
    <dsp:sp modelId="{7602EAAB-72B0-4289-A42A-D93B3F7462FD}">
      <dsp:nvSpPr>
        <dsp:cNvPr id="0" name=""/>
        <dsp:cNvSpPr/>
      </dsp:nvSpPr>
      <dsp:spPr>
        <a:xfrm>
          <a:off x="422048" y="3478652"/>
          <a:ext cx="6329045" cy="579048"/>
        </a:xfrm>
        <a:prstGeom prst="roundRect">
          <a:avLst>
            <a:gd name="adj" fmla="val 10000"/>
          </a:avLst>
        </a:prstGeom>
        <a:solidFill>
          <a:schemeClr val="accent5">
            <a:hueOff val="-120508"/>
            <a:satOff val="-23121"/>
            <a:lumOff val="3294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腳本製作與發展</a:t>
          </a:r>
          <a:endParaRPr lang="zh-TW" altLang="en-US" sz="16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39008" y="3495612"/>
        <a:ext cx="6295125" cy="545128"/>
      </dsp:txXfrm>
    </dsp:sp>
    <dsp:sp modelId="{5D050D04-7667-459D-AA8E-A3C61377FD0F}">
      <dsp:nvSpPr>
        <dsp:cNvPr id="0" name=""/>
        <dsp:cNvSpPr/>
      </dsp:nvSpPr>
      <dsp:spPr>
        <a:xfrm rot="5400000">
          <a:off x="3477999" y="4072176"/>
          <a:ext cx="217143" cy="2605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50635"/>
            <a:satOff val="-28901"/>
            <a:lumOff val="411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000" b="1" kern="120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3508400" y="4093890"/>
        <a:ext cx="156343" cy="152000"/>
      </dsp:txXfrm>
    </dsp:sp>
    <dsp:sp modelId="{038499B3-EC8A-42AE-9D0C-D8D0038EA04B}">
      <dsp:nvSpPr>
        <dsp:cNvPr id="0" name=""/>
        <dsp:cNvSpPr/>
      </dsp:nvSpPr>
      <dsp:spPr>
        <a:xfrm>
          <a:off x="422048" y="4347224"/>
          <a:ext cx="6329045" cy="579048"/>
        </a:xfrm>
        <a:prstGeom prst="roundRect">
          <a:avLst>
            <a:gd name="adj" fmla="val 10000"/>
          </a:avLst>
        </a:prstGeom>
        <a:solidFill>
          <a:schemeClr val="accent5">
            <a:hueOff val="-150635"/>
            <a:satOff val="-28901"/>
            <a:lumOff val="4118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參與戲劇演出與回饋評量</a:t>
          </a:r>
          <a:endParaRPr lang="zh-TW" altLang="en-US" sz="16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39008" y="4364184"/>
        <a:ext cx="6295125" cy="5451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0EA6E6-4331-455A-BBBB-47F68CF971EA}" type="datetimeFigureOut">
              <a:rPr lang="zh-TW" altLang="en-US" smtClean="0"/>
              <a:t>2018/1/23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FE3584-EA39-496B-8D09-F41BF426AF3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6012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30988" cy="37306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98443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925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555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895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訂版面配置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C27A2-FF79-4500-AD71-900954B66EE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132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3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927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1/23/2018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931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1/23/2018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230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1/23/2018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279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273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1/23/2018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330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1/23/2018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867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486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  <p:sldLayoutId id="2147483948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105-2%20%20&#20154;&#31038;&#23416;&#38498;PBL&#20849;&#35672;&#29151;&#21450;&#24037;&#20316;&#22346;--106.06.08.pptx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外文系</a:t>
            </a:r>
            <a:r>
              <a:rPr lang="en-US" altLang="zh-TW" dirty="0" smtClean="0"/>
              <a:t>PBL</a:t>
            </a:r>
            <a:r>
              <a:rPr lang="zh-TW" altLang="en-US" dirty="0" smtClean="0"/>
              <a:t>教學</a:t>
            </a:r>
            <a:r>
              <a:rPr lang="en-US" altLang="zh-TW" dirty="0" smtClean="0"/>
              <a:t>/</a:t>
            </a:r>
            <a:r>
              <a:rPr lang="zh-TW" altLang="en-US" dirty="0" smtClean="0"/>
              <a:t>習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執行情況</a:t>
            </a:r>
            <a:r>
              <a:rPr lang="en-US" altLang="zh-TW" dirty="0" smtClean="0"/>
              <a:t>/</a:t>
            </a:r>
            <a:r>
              <a:rPr lang="zh-TW" altLang="en-US" dirty="0" smtClean="0"/>
              <a:t>規劃推動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報告人</a:t>
            </a:r>
            <a:r>
              <a:rPr lang="en-US" altLang="zh-TW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: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 陳淑娟</a:t>
            </a:r>
            <a:endParaRPr lang="zh-TW" alt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713" y="5321645"/>
            <a:ext cx="2687598" cy="67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797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fld id="{7990CAE9-2782-47DF-A8E9-369AD5B6597F}" type="slidenum">
              <a:rPr lang="en-US" altLang="zh-TW" smtClean="0">
                <a:solidFill>
                  <a:srgbClr val="FFFFFF"/>
                </a:solidFill>
              </a:rPr>
              <a:pPr/>
              <a:t>10</a:t>
            </a:fld>
            <a:endParaRPr lang="en-US" altLang="zh-TW" smtClean="0">
              <a:solidFill>
                <a:srgbClr val="FFFFFF"/>
              </a:solidFill>
            </a:endParaRPr>
          </a:p>
        </p:txBody>
      </p:sp>
      <p:sp>
        <p:nvSpPr>
          <p:cNvPr id="136194" name="文字版面配置區 1"/>
          <p:cNvSpPr txBox="1">
            <a:spLocks noGrp="1"/>
          </p:cNvSpPr>
          <p:nvPr>
            <p:ph type="body" idx="4294967295"/>
          </p:nvPr>
        </p:nvSpPr>
        <p:spPr>
          <a:xfrm>
            <a:off x="1918996" y="1052513"/>
            <a:ext cx="8229600" cy="531813"/>
          </a:xfrm>
        </p:spPr>
        <p:txBody>
          <a:bodyPr>
            <a:normAutofit/>
          </a:bodyPr>
          <a:lstStyle/>
          <a:p>
            <a:pPr marL="255588" indent="0" algn="ctr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專案導向式學習融入「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畢業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專題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: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公演</a:t>
            </a: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」之教學流程</a:t>
            </a:r>
          </a:p>
        </p:txBody>
      </p:sp>
      <p:sp>
        <p:nvSpPr>
          <p:cNvPr id="136195" name="標題 2"/>
          <p:cNvSpPr txBox="1">
            <a:spLocks noGrp="1"/>
          </p:cNvSpPr>
          <p:nvPr>
            <p:ph type="title" idx="4294967295"/>
          </p:nvPr>
        </p:nvSpPr>
        <p:spPr>
          <a:xfrm>
            <a:off x="5280025" y="0"/>
            <a:ext cx="6911975" cy="1052513"/>
          </a:xfrm>
        </p:spPr>
        <p:txBody>
          <a:bodyPr>
            <a:noAutofit/>
          </a:bodyPr>
          <a:lstStyle/>
          <a:p>
            <a:pPr algn="ctr">
              <a:spcAft>
                <a:spcPct val="0"/>
              </a:spcAft>
            </a:pPr>
            <a:r>
              <a:rPr lang="zh-TW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zh-TW" altLang="en-US" sz="40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Arial" panose="020B0604020202020204" pitchFamily="34" charset="0"/>
              </a:rPr>
              <a:t>以「</a:t>
            </a:r>
            <a:r>
              <a:rPr lang="zh-TW" altLang="en-US" sz="40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畢業</a:t>
            </a:r>
            <a:r>
              <a:rPr lang="zh-TW" altLang="en-US" sz="4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專題</a:t>
            </a:r>
            <a:r>
              <a:rPr lang="en-US" altLang="zh-TW" sz="4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:</a:t>
            </a:r>
            <a:r>
              <a:rPr lang="zh-TW" altLang="en-US" sz="4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公演</a:t>
            </a:r>
            <a:r>
              <a:rPr lang="zh-TW" altLang="en-US" sz="40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Arial" panose="020B0604020202020204" pitchFamily="34" charset="0"/>
              </a:rPr>
              <a:t>」為例</a:t>
            </a:r>
            <a:r>
              <a:rPr lang="en-US" altLang="zh-TW" sz="40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Arial" panose="020B0604020202020204" pitchFamily="34" charset="0"/>
              </a:rPr>
              <a:t/>
            </a:r>
            <a:br>
              <a:rPr lang="en-US" altLang="zh-TW" sz="40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Arial" panose="020B0604020202020204" pitchFamily="34" charset="0"/>
              </a:rPr>
            </a:br>
            <a:r>
              <a:rPr lang="zh-TW" altLang="en-US" sz="4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zh-TW" altLang="en-US" sz="40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Arial" panose="020B0604020202020204" pitchFamily="34" charset="0"/>
              </a:rPr>
              <a:t>           </a:t>
            </a:r>
            <a:r>
              <a:rPr lang="en-US" altLang="zh-TW" sz="40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Arial" panose="020B0604020202020204" pitchFamily="34" charset="0"/>
              </a:rPr>
              <a:t>PBL</a:t>
            </a:r>
            <a:r>
              <a:rPr lang="zh-TW" altLang="en-US" sz="40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Arial" panose="020B0604020202020204" pitchFamily="34" charset="0"/>
              </a:rPr>
              <a:t>規畫</a:t>
            </a:r>
            <a:r>
              <a:rPr lang="en-US" altLang="zh-TW" sz="40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Arial" panose="020B0604020202020204" pitchFamily="34" charset="0"/>
              </a:rPr>
              <a:t>SOP</a:t>
            </a:r>
            <a:endParaRPr lang="zh-TW" altLang="en-US" sz="4000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aphicFrame>
        <p:nvGraphicFramePr>
          <p:cNvPr id="6" name="資料庫圖表 5"/>
          <p:cNvGraphicFramePr/>
          <p:nvPr>
            <p:extLst/>
          </p:nvPr>
        </p:nvGraphicFramePr>
        <p:xfrm>
          <a:off x="2366146" y="1873424"/>
          <a:ext cx="7173143" cy="4930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文字方塊 1"/>
          <p:cNvSpPr txBox="1"/>
          <p:nvPr/>
        </p:nvSpPr>
        <p:spPr>
          <a:xfrm>
            <a:off x="1073020" y="214604"/>
            <a:ext cx="10021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以「</a:t>
            </a:r>
            <a:r>
              <a:rPr lang="zh-TW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畢業專題</a:t>
            </a: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TW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公演</a:t>
            </a:r>
            <a:r>
              <a:rPr lang="zh-TW" alt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」為</a:t>
            </a:r>
            <a:r>
              <a:rPr lang="zh-TW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例</a:t>
            </a:r>
            <a:r>
              <a:rPr lang="en-US" altLang="zh-TW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: PBL</a:t>
            </a:r>
            <a:r>
              <a:rPr lang="zh-TW" alt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規畫</a:t>
            </a: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SOP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57509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fld id="{7990CAE9-2782-47DF-A8E9-369AD5B6597F}" type="slidenum">
              <a:rPr lang="en-US" altLang="zh-TW" smtClean="0">
                <a:solidFill>
                  <a:srgbClr val="FFFFFF"/>
                </a:solidFill>
              </a:rPr>
              <a:pPr/>
              <a:t>11</a:t>
            </a:fld>
            <a:endParaRPr lang="en-US" altLang="zh-TW" smtClean="0">
              <a:solidFill>
                <a:srgbClr val="FFFFFF"/>
              </a:solidFill>
            </a:endParaRPr>
          </a:p>
        </p:txBody>
      </p:sp>
      <p:sp>
        <p:nvSpPr>
          <p:cNvPr id="136195" name="標題 2"/>
          <p:cNvSpPr txBox="1">
            <a:spLocks noGrp="1"/>
          </p:cNvSpPr>
          <p:nvPr>
            <p:ph type="title" idx="4294967295"/>
          </p:nvPr>
        </p:nvSpPr>
        <p:spPr>
          <a:xfrm>
            <a:off x="3263900" y="0"/>
            <a:ext cx="8928100" cy="549275"/>
          </a:xfrm>
        </p:spPr>
        <p:txBody>
          <a:bodyPr>
            <a:noAutofit/>
          </a:bodyPr>
          <a:lstStyle/>
          <a:p>
            <a:pPr algn="ctr">
              <a:spcAft>
                <a:spcPct val="0"/>
              </a:spcAft>
            </a:pPr>
            <a:r>
              <a:rPr lang="zh-TW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TW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/>
            </a:r>
            <a:br>
              <a:rPr lang="en-US" altLang="zh-TW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</a:br>
            <a:r>
              <a:rPr lang="zh-TW" altLang="en-US" sz="36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Arial" panose="020B0604020202020204" pitchFamily="34" charset="0"/>
              </a:rPr>
              <a:t>專案導向式學習融入「</a:t>
            </a:r>
            <a:r>
              <a:rPr lang="zh-TW" altLang="en-US" sz="36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畢業專題</a:t>
            </a:r>
            <a:r>
              <a:rPr lang="en-US" altLang="zh-TW" sz="36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:</a:t>
            </a:r>
            <a:r>
              <a:rPr lang="zh-TW" altLang="en-US" sz="36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公演</a:t>
            </a:r>
            <a:r>
              <a:rPr lang="zh-TW" altLang="en-US" sz="36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Arial" panose="020B0604020202020204" pitchFamily="34" charset="0"/>
              </a:rPr>
              <a:t>」</a:t>
            </a:r>
            <a:r>
              <a:rPr lang="en-US" altLang="zh-TW" sz="36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Arial" panose="020B0604020202020204" pitchFamily="34" charset="0"/>
              </a:rPr>
              <a:t/>
            </a:r>
            <a:br>
              <a:rPr lang="en-US" altLang="zh-TW" sz="36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Arial" panose="020B0604020202020204" pitchFamily="34" charset="0"/>
              </a:rPr>
            </a:br>
            <a:r>
              <a:rPr lang="zh-TW" altLang="en-US" sz="36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Arial" panose="020B0604020202020204" pitchFamily="34" charset="0"/>
              </a:rPr>
              <a:t>執行情形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06" y="1420634"/>
            <a:ext cx="6480721" cy="4494229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150" y="1420634"/>
            <a:ext cx="5303912" cy="4984749"/>
          </a:xfrm>
          <a:prstGeom prst="rect">
            <a:avLst/>
          </a:prstGeom>
        </p:spPr>
      </p:pic>
      <p:sp>
        <p:nvSpPr>
          <p:cNvPr id="8" name="標題 2"/>
          <p:cNvSpPr txBox="1">
            <a:spLocks/>
          </p:cNvSpPr>
          <p:nvPr/>
        </p:nvSpPr>
        <p:spPr>
          <a:xfrm>
            <a:off x="623818" y="6015451"/>
            <a:ext cx="6047117" cy="681798"/>
          </a:xfrm>
          <a:prstGeom prst="rect">
            <a:avLst/>
          </a:prstGeom>
          <a:solidFill>
            <a:schemeClr val="accent1"/>
          </a:solidFill>
        </p:spPr>
        <p:txBody>
          <a:bodyPr vert="horz" lIns="91422" tIns="45712" rIns="91422" bIns="45712" rtlCol="0" anchor="ctr">
            <a:noAutofit/>
          </a:bodyPr>
          <a:lstStyle>
            <a:lvl1pPr marL="0" algn="l" defTabSz="914216" rtl="0" eaLnBrk="1" latinLnBrk="0" hangingPunct="1">
              <a:spcBef>
                <a:spcPct val="0"/>
              </a:spcBef>
              <a:buNone/>
              <a:defRPr lang="zh-TW" altLang="en-US" sz="4400" b="1" kern="1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1pPr>
          </a:lstStyle>
          <a:p>
            <a:pPr algn="ctr">
              <a:spcAft>
                <a:spcPct val="0"/>
              </a:spcAft>
            </a:pPr>
            <a:r>
              <a:rPr lang="en-US" altLang="zh-TW" sz="1400" u="sng" dirty="0">
                <a:solidFill>
                  <a:schemeClr val="tx1"/>
                </a:solidFill>
              </a:rPr>
              <a:t>https://</a:t>
            </a:r>
            <a:r>
              <a:rPr lang="en-US" altLang="zh-TW" sz="1400" u="sng" dirty="0" smtClean="0">
                <a:solidFill>
                  <a:schemeClr val="tx1"/>
                </a:solidFill>
              </a:rPr>
              <a:t>drive.google.com/file/d/0B6Z7NDmew7uBWEpuSmpid2xEWmc/view</a:t>
            </a:r>
            <a:endParaRPr lang="zh-TW" altLang="zh-TW" sz="1400" dirty="0">
              <a:solidFill>
                <a:schemeClr val="tx1"/>
              </a:solidFill>
            </a:endParaRPr>
          </a:p>
        </p:txBody>
      </p:sp>
      <p:pic>
        <p:nvPicPr>
          <p:cNvPr id="5" name="圖片 4">
            <a:hlinkClick r:id="rId4" action="ppaction://hlinkpres?slideindex=1&amp;slidetitle=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4258" y="121795"/>
            <a:ext cx="8739383" cy="150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74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485070" y="796488"/>
            <a:ext cx="8358997" cy="533689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SzPct val="25000"/>
            </a:pPr>
            <a:r>
              <a:rPr lang="en-US" altLang="zh-TW" b="1" kern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課程實施</a:t>
            </a:r>
            <a:r>
              <a:rPr lang="en-US" altLang="zh-TW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 PBPL (Problem </a:t>
            </a:r>
            <a:r>
              <a:rPr lang="en-US" altLang="zh-TW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Based Project Learning)</a:t>
            </a:r>
            <a:r>
              <a:rPr lang="en-US" altLang="zh-TW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教學模式如下</a:t>
            </a:r>
            <a:r>
              <a:rPr lang="en-US" altLang="zh-TW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：</a:t>
            </a:r>
          </a:p>
          <a:p>
            <a:pPr>
              <a:spcBef>
                <a:spcPts val="0"/>
              </a:spcBef>
              <a:buSzPct val="25000"/>
            </a:pPr>
            <a:endParaRPr lang="en-US" altLang="zh-TW" sz="1800" kern="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Arial"/>
              <a:sym typeface="Arial"/>
            </a:endParaRPr>
          </a:p>
          <a:p>
            <a:pPr>
              <a:spcBef>
                <a:spcPts val="0"/>
              </a:spcBef>
              <a:buSzPct val="25000"/>
            </a:pPr>
            <a:r>
              <a:rPr lang="en-US" altLang="zh-TW" sz="18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 </a:t>
            </a:r>
            <a:endParaRPr lang="en-US" altLang="zh-TW" sz="1800" kern="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Arial"/>
              <a:sym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SzPct val="25000"/>
            </a:pPr>
            <a:r>
              <a:rPr lang="en-US" altLang="zh-TW" sz="2000" kern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步驟一</a:t>
            </a:r>
            <a:r>
              <a:rPr lang="en-US" altLang="zh-TW" sz="20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：</a:t>
            </a:r>
            <a:r>
              <a:rPr lang="en-US" altLang="zh-TW" sz="2000" kern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課程介紹</a:t>
            </a:r>
            <a:r>
              <a:rPr lang="en-US" altLang="zh-TW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(</a:t>
            </a:r>
            <a:r>
              <a:rPr lang="en-US" altLang="zh-TW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week 1-2</a:t>
            </a:r>
            <a:r>
              <a:rPr lang="en-US" altLang="zh-TW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  <a:buSzPct val="25000"/>
            </a:pPr>
            <a:r>
              <a:rPr lang="en-US" altLang="zh-TW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        學生自行分成</a:t>
            </a:r>
            <a:r>
              <a:rPr lang="en-US" altLang="zh-TW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4</a:t>
            </a:r>
            <a:r>
              <a:rPr lang="en-US" altLang="zh-TW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或6人的小組(</a:t>
            </a:r>
            <a:r>
              <a:rPr lang="en-US" altLang="zh-TW" sz="2000" kern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學生彼此自我介紹與溝通關於</a:t>
            </a:r>
            <a:endParaRPr lang="en-US" altLang="zh-TW" sz="2000" kern="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Arial"/>
              <a:sym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SzPct val="25000"/>
            </a:pPr>
            <a:r>
              <a:rPr lang="en-US" altLang="zh-TW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 </a:t>
            </a:r>
            <a:r>
              <a:rPr lang="en-US" altLang="zh-TW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       「</a:t>
            </a:r>
            <a:r>
              <a:rPr lang="en-US" altLang="zh-TW" sz="20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總結性</a:t>
            </a:r>
            <a:r>
              <a:rPr lang="en-US" altLang="zh-TW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」(Capstone</a:t>
            </a:r>
            <a:r>
              <a:rPr lang="en-US" altLang="zh-TW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)</a:t>
            </a:r>
            <a:r>
              <a:rPr lang="en-US" altLang="zh-TW" sz="2000" kern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專題研究目標與內容</a:t>
            </a:r>
            <a:r>
              <a:rPr lang="en-US" altLang="zh-TW" sz="20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、分配與的責任</a:t>
            </a:r>
            <a:r>
              <a:rPr lang="en-US" altLang="zh-TW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。</a:t>
            </a:r>
          </a:p>
          <a:p>
            <a:pPr>
              <a:spcBef>
                <a:spcPts val="0"/>
              </a:spcBef>
              <a:buSzPct val="25000"/>
            </a:pPr>
            <a:endParaRPr lang="en-US" altLang="zh-TW" sz="2000" kern="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Arial"/>
              <a:sym typeface="Arial"/>
            </a:endParaRPr>
          </a:p>
          <a:p>
            <a:pPr>
              <a:spcBef>
                <a:spcPts val="0"/>
              </a:spcBef>
              <a:buSzPct val="25000"/>
            </a:pPr>
            <a:r>
              <a:rPr lang="en-US" altLang="zh-TW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/>
            </a:r>
            <a:br>
              <a:rPr lang="en-US" altLang="zh-TW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</a:br>
            <a:r>
              <a:rPr lang="en-US" altLang="zh-TW" sz="2000" kern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步驟二</a:t>
            </a:r>
            <a:r>
              <a:rPr lang="en-US" altLang="zh-TW" sz="20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：</a:t>
            </a:r>
            <a:r>
              <a:rPr lang="en-US" altLang="zh-TW" sz="2000" kern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遭遇問題</a:t>
            </a:r>
            <a:r>
              <a:rPr lang="en-US" altLang="zh-TW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(</a:t>
            </a:r>
            <a:r>
              <a:rPr lang="en-US" altLang="zh-TW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week 3)</a:t>
            </a:r>
            <a:br>
              <a:rPr lang="en-US" altLang="zh-TW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</a:br>
            <a:r>
              <a:rPr lang="en-US" altLang="zh-TW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        </a:t>
            </a:r>
            <a:r>
              <a:rPr lang="zh-TW" altLang="en-US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幼兒園</a:t>
            </a:r>
            <a:r>
              <a:rPr lang="zh-TW" altLang="en-US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小朋友的情緒及會遇到之</a:t>
            </a:r>
            <a:r>
              <a:rPr lang="zh-TW" altLang="en-US" sz="2000" kern="0" dirty="0">
                <a:solidFill>
                  <a:srgbClr val="FF0000"/>
                </a:solidFill>
                <a:latin typeface="+mn-ea"/>
                <a:cs typeface="Arial"/>
                <a:sym typeface="Arial"/>
              </a:rPr>
              <a:t>狀況設想</a:t>
            </a:r>
            <a:r>
              <a:rPr lang="en-US" altLang="zh-TW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、</a:t>
            </a:r>
            <a:r>
              <a:rPr lang="en-US" altLang="zh-TW" sz="2000" kern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能引起興趣與注意的</a:t>
            </a:r>
            <a:endParaRPr lang="en-US" altLang="zh-TW" sz="2000" kern="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Arial"/>
              <a:sym typeface="Arial"/>
            </a:endParaRPr>
          </a:p>
          <a:p>
            <a:pPr>
              <a:spcBef>
                <a:spcPts val="0"/>
              </a:spcBef>
              <a:buSzPct val="25000"/>
            </a:pPr>
            <a:r>
              <a:rPr lang="en-US" altLang="zh-TW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 </a:t>
            </a:r>
            <a:r>
              <a:rPr lang="en-US" altLang="zh-TW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       </a:t>
            </a:r>
            <a:r>
              <a:rPr lang="en-US" altLang="zh-TW" sz="2000" kern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問題</a:t>
            </a:r>
            <a:r>
              <a:rPr lang="en-US" altLang="zh-TW" sz="20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，呈現給學生</a:t>
            </a:r>
            <a:r>
              <a:rPr lang="en-US" altLang="zh-TW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。</a:t>
            </a:r>
          </a:p>
          <a:p>
            <a:pPr>
              <a:spcBef>
                <a:spcPts val="0"/>
              </a:spcBef>
              <a:buSzPct val="25000"/>
            </a:pPr>
            <a:endParaRPr lang="en-US" altLang="zh-TW" sz="2000" kern="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Arial"/>
              <a:sym typeface="Arial"/>
            </a:endParaRPr>
          </a:p>
          <a:p>
            <a:pPr>
              <a:spcBef>
                <a:spcPts val="0"/>
              </a:spcBef>
              <a:buSzPct val="25000"/>
            </a:pPr>
            <a:r>
              <a:rPr lang="en-US" altLang="zh-TW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 </a:t>
            </a:r>
            <a:r>
              <a:rPr lang="zh-TW" altLang="en-US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             </a:t>
            </a:r>
            <a:endParaRPr lang="en-US" altLang="zh-TW" sz="2000" kern="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Arial"/>
              <a:sym typeface="Arial"/>
            </a:endParaRPr>
          </a:p>
          <a:p>
            <a:pPr>
              <a:spcBef>
                <a:spcPts val="0"/>
              </a:spcBef>
              <a:buSzPct val="25000"/>
            </a:pPr>
            <a:r>
              <a:rPr lang="en-US" altLang="zh-TW" sz="2000" kern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步驟三</a:t>
            </a:r>
            <a:r>
              <a:rPr lang="en-US" altLang="zh-TW" sz="20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：</a:t>
            </a:r>
            <a:r>
              <a:rPr lang="en-US" altLang="zh-TW" sz="2000" kern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透過問題進行探究</a:t>
            </a:r>
            <a:r>
              <a:rPr lang="en-US" altLang="zh-TW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(</a:t>
            </a:r>
            <a:r>
              <a:rPr lang="en-US" altLang="zh-TW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week 4)</a:t>
            </a:r>
            <a:br>
              <a:rPr lang="en-US" altLang="zh-TW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</a:br>
            <a:r>
              <a:rPr lang="en-US" altLang="zh-TW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        </a:t>
            </a:r>
            <a:r>
              <a:rPr lang="en-US" altLang="zh-TW" sz="2000" kern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要求各小組的學生經由腦力激盪而</a:t>
            </a:r>
            <a:r>
              <a:rPr lang="en-US" altLang="zh-TW" sz="2000" kern="0" dirty="0" err="1" smtClean="0">
                <a:solidFill>
                  <a:srgbClr val="FF0000"/>
                </a:solidFill>
                <a:latin typeface="+mn-ea"/>
                <a:cs typeface="Arial"/>
                <a:sym typeface="Arial"/>
              </a:rPr>
              <a:t>提出意見</a:t>
            </a:r>
            <a:r>
              <a:rPr lang="zh-TW" altLang="en-US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，互相設計出課程</a:t>
            </a:r>
            <a:r>
              <a:rPr lang="zh-TW" altLang="en-US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大</a:t>
            </a:r>
            <a:endParaRPr lang="en-US" altLang="zh-TW" sz="2000" kern="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Arial"/>
              <a:sym typeface="Arial"/>
            </a:endParaRPr>
          </a:p>
          <a:p>
            <a:pPr>
              <a:spcBef>
                <a:spcPts val="0"/>
              </a:spcBef>
              <a:buSzPct val="25000"/>
            </a:pPr>
            <a:r>
              <a:rPr lang="en-US" altLang="zh-TW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 </a:t>
            </a:r>
            <a:r>
              <a:rPr lang="en-US" altLang="zh-TW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       </a:t>
            </a:r>
            <a:r>
              <a:rPr lang="zh-TW" altLang="en-US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綱</a:t>
            </a:r>
            <a:r>
              <a:rPr lang="en-US" altLang="zh-TW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，</a:t>
            </a:r>
            <a:r>
              <a:rPr lang="en-US" altLang="zh-TW" sz="2000" kern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以發現一致認同的學習目標和需進一步探究的一些學習議題</a:t>
            </a:r>
            <a:r>
              <a:rPr lang="en-US" altLang="zh-TW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。</a:t>
            </a:r>
          </a:p>
          <a:p>
            <a:pPr>
              <a:spcBef>
                <a:spcPts val="0"/>
              </a:spcBef>
              <a:buSzPct val="25000"/>
            </a:pPr>
            <a:endParaRPr lang="en-US" altLang="zh-TW" sz="1800" kern="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Arial"/>
              <a:sym typeface="Arial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2190482"/>
            <a:ext cx="33815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spc="-60" dirty="0" smtClean="0">
                <a:solidFill>
                  <a:srgbClr val="FFFFFF"/>
                </a:solidFill>
                <a:latin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以</a:t>
            </a:r>
            <a:r>
              <a:rPr lang="zh-TW" altLang="en-US" sz="3600" spc="-60" dirty="0">
                <a:solidFill>
                  <a:srgbClr val="FFFFFF"/>
                </a:solidFill>
                <a:latin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「</a:t>
            </a:r>
            <a:r>
              <a:rPr lang="zh-TW" altLang="en-US" sz="3600" spc="-60" dirty="0">
                <a:solidFill>
                  <a:srgbClr val="FFFFFF"/>
                </a:solidFill>
                <a:latin typeface="微軟正黑體" panose="020B0604030504040204" pitchFamily="34" charset="-120"/>
                <a:cs typeface="Arial" panose="020B0604020202020204" pitchFamily="34" charset="0"/>
              </a:rPr>
              <a:t>英語教學與試教</a:t>
            </a:r>
            <a:r>
              <a:rPr lang="en-US" altLang="zh-TW" sz="3600" spc="-60" dirty="0">
                <a:solidFill>
                  <a:srgbClr val="FFFFFF"/>
                </a:solidFill>
                <a:latin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zh-TW" altLang="en-US" sz="3600" spc="-60" dirty="0">
                <a:solidFill>
                  <a:srgbClr val="FFFFFF"/>
                </a:solidFill>
                <a:latin typeface="微軟正黑體" panose="020B0604030504040204" pitchFamily="34" charset="-120"/>
                <a:cs typeface="Arial" panose="020B0604020202020204" pitchFamily="34" charset="0"/>
              </a:rPr>
              <a:t>幼兒園實習</a:t>
            </a:r>
            <a:r>
              <a:rPr lang="en-US" altLang="zh-TW" sz="3600" spc="-60" dirty="0">
                <a:solidFill>
                  <a:srgbClr val="FFFFFF"/>
                </a:solidFill>
                <a:latin typeface="微軟正黑體" panose="020B0604030504040204" pitchFamily="34" charset="-120"/>
                <a:cs typeface="Arial" panose="020B0604020202020204" pitchFamily="34" charset="0"/>
              </a:rPr>
              <a:t>)</a:t>
            </a:r>
            <a:r>
              <a:rPr lang="zh-TW" altLang="en-US" sz="3600" spc="-60" dirty="0">
                <a:solidFill>
                  <a:srgbClr val="FFFFFF"/>
                </a:solidFill>
                <a:latin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」為例</a:t>
            </a:r>
            <a:r>
              <a:rPr lang="en-US" altLang="zh-TW" sz="3600" spc="-60" dirty="0">
                <a:solidFill>
                  <a:srgbClr val="FFFFFF"/>
                </a:solidFill>
                <a:latin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/>
            </a:r>
            <a:br>
              <a:rPr lang="en-US" altLang="zh-TW" sz="3600" spc="-60" dirty="0">
                <a:solidFill>
                  <a:srgbClr val="FFFFFF"/>
                </a:solidFill>
                <a:latin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en-US" altLang="zh-TW" sz="3600" spc="-60" dirty="0">
                <a:solidFill>
                  <a:srgbClr val="FFFFFF"/>
                </a:solidFill>
                <a:latin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 PBL</a:t>
            </a:r>
            <a:r>
              <a:rPr lang="zh-TW" altLang="en-US" sz="3600" spc="-60" dirty="0">
                <a:solidFill>
                  <a:srgbClr val="FFFFFF"/>
                </a:solidFill>
                <a:latin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教學</a:t>
            </a:r>
            <a:r>
              <a:rPr lang="zh-TW" altLang="en-US" sz="3600" spc="-60" dirty="0" smtClean="0">
                <a:solidFill>
                  <a:srgbClr val="FFFFFF"/>
                </a:solidFill>
                <a:latin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模式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2105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485070" y="796488"/>
            <a:ext cx="8358997" cy="533689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SzPct val="25000"/>
            </a:pPr>
            <a:r>
              <a:rPr lang="en-US" altLang="zh-TW" b="1" kern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課程實施</a:t>
            </a:r>
            <a:r>
              <a:rPr lang="en-US" altLang="zh-TW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 PBPL (Problem </a:t>
            </a:r>
            <a:r>
              <a:rPr lang="en-US" altLang="zh-TW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Based Project Learning)</a:t>
            </a:r>
            <a:r>
              <a:rPr lang="en-US" altLang="zh-TW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教學模式如下</a:t>
            </a:r>
            <a:r>
              <a:rPr lang="en-US" altLang="zh-TW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：</a:t>
            </a:r>
          </a:p>
          <a:p>
            <a:pPr>
              <a:spcBef>
                <a:spcPts val="0"/>
              </a:spcBef>
              <a:buSzPct val="25000"/>
            </a:pPr>
            <a:endParaRPr lang="en-US" altLang="zh-TW" sz="1800" b="1" kern="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Arial"/>
              <a:sym typeface="Arial"/>
            </a:endParaRPr>
          </a:p>
          <a:p>
            <a:pPr>
              <a:spcBef>
                <a:spcPts val="0"/>
              </a:spcBef>
              <a:buSzPct val="25000"/>
            </a:pPr>
            <a:r>
              <a:rPr lang="en-US" altLang="zh-TW" sz="18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 </a:t>
            </a:r>
            <a:endParaRPr lang="en-US" altLang="zh-TW" sz="1800" b="1" kern="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Arial"/>
              <a:sym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SzPct val="25000"/>
            </a:pPr>
            <a:r>
              <a:rPr lang="en-US" altLang="zh-TW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步驟四</a:t>
            </a:r>
            <a:r>
              <a:rPr lang="en-US" altLang="zh-TW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-1：建立</a:t>
            </a:r>
            <a:r>
              <a:rPr lang="zh-TW" altLang="en-US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語言教學與試教的目的</a:t>
            </a:r>
            <a:r>
              <a:rPr lang="en-US" altLang="zh-TW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。</a:t>
            </a:r>
          </a:p>
          <a:p>
            <a:pPr>
              <a:lnSpc>
                <a:spcPct val="100000"/>
              </a:lnSpc>
              <a:spcBef>
                <a:spcPts val="0"/>
              </a:spcBef>
              <a:buSzPct val="25000"/>
            </a:pPr>
            <a:endParaRPr lang="en-US" altLang="zh-TW" sz="2000" kern="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Arial"/>
              <a:sym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SzPct val="25000"/>
            </a:pPr>
            <a:r>
              <a:rPr lang="en-US" altLang="zh-TW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步驟四</a:t>
            </a:r>
            <a:r>
              <a:rPr lang="en-US" altLang="zh-TW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-2：建立</a:t>
            </a:r>
            <a:r>
              <a:rPr lang="en-US" altLang="zh-TW" sz="2000" kern="0" dirty="0">
                <a:solidFill>
                  <a:srgbClr val="FF0000"/>
                </a:solidFill>
                <a:latin typeface="+mn-ea"/>
                <a:cs typeface="Arial"/>
                <a:sym typeface="Arial"/>
              </a:rPr>
              <a:t>專案時間</a:t>
            </a:r>
            <a:r>
              <a:rPr lang="en-US" altLang="zh-TW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、團隊成員、</a:t>
            </a:r>
            <a:r>
              <a:rPr lang="zh-TW" altLang="en-US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受教年齡之學童</a:t>
            </a:r>
            <a:r>
              <a:rPr lang="en-US" altLang="zh-TW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。</a:t>
            </a:r>
          </a:p>
          <a:p>
            <a:pPr>
              <a:spcBef>
                <a:spcPts val="0"/>
              </a:spcBef>
              <a:buSzPct val="25000"/>
            </a:pPr>
            <a:endParaRPr lang="en-US" altLang="zh-TW" sz="2000" kern="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Arial"/>
              <a:sym typeface="Arial"/>
            </a:endParaRPr>
          </a:p>
          <a:p>
            <a:pPr>
              <a:spcBef>
                <a:spcPts val="0"/>
              </a:spcBef>
              <a:buSzPct val="25000"/>
            </a:pPr>
            <a:r>
              <a:rPr lang="en-US" altLang="zh-TW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步驟四</a:t>
            </a:r>
            <a:r>
              <a:rPr lang="en-US" altLang="zh-TW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-3：建立</a:t>
            </a:r>
            <a:r>
              <a:rPr lang="zh-TW" altLang="en-US" sz="2000" kern="0" dirty="0">
                <a:solidFill>
                  <a:srgbClr val="FF0000"/>
                </a:solidFill>
                <a:latin typeface="+mn-ea"/>
                <a:cs typeface="Arial"/>
                <a:sym typeface="Arial"/>
              </a:rPr>
              <a:t>各組的凝聚力</a:t>
            </a:r>
            <a:r>
              <a:rPr lang="zh-TW" altLang="en-US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，</a:t>
            </a:r>
            <a:r>
              <a:rPr lang="zh-TW" altLang="en-US" sz="2000" kern="0" dirty="0">
                <a:solidFill>
                  <a:srgbClr val="FF0000"/>
                </a:solidFill>
                <a:latin typeface="+mn-ea"/>
                <a:cs typeface="Arial"/>
                <a:sym typeface="Arial"/>
              </a:rPr>
              <a:t>設計課程</a:t>
            </a:r>
            <a:r>
              <a:rPr lang="en-US" altLang="zh-TW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。</a:t>
            </a:r>
          </a:p>
          <a:p>
            <a:pPr>
              <a:spcBef>
                <a:spcPts val="0"/>
              </a:spcBef>
              <a:buSzPct val="25000"/>
            </a:pPr>
            <a:r>
              <a:rPr lang="zh-TW" altLang="en-US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            </a:t>
            </a:r>
            <a:endParaRPr lang="en-US" altLang="zh-TW" sz="2000" kern="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Arial"/>
              <a:sym typeface="Arial"/>
            </a:endParaRPr>
          </a:p>
          <a:p>
            <a:pPr>
              <a:spcBef>
                <a:spcPts val="0"/>
              </a:spcBef>
              <a:buSzPct val="25000"/>
            </a:pPr>
            <a:r>
              <a:rPr lang="en-US" altLang="zh-TW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步驟四</a:t>
            </a:r>
            <a:r>
              <a:rPr lang="en-US" altLang="zh-TW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-4：自我指引學習 (week 5)</a:t>
            </a:r>
            <a:br>
              <a:rPr lang="en-US" altLang="zh-TW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</a:br>
            <a:r>
              <a:rPr lang="en-US" altLang="zh-TW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  </a:t>
            </a:r>
            <a:r>
              <a:rPr lang="zh-TW" altLang="en-US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       </a:t>
            </a:r>
            <a:r>
              <a:rPr lang="en-US" altLang="zh-TW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 </a:t>
            </a:r>
            <a:r>
              <a:rPr lang="en-US" altLang="zh-TW" sz="20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每位學生在選定各自負責的</a:t>
            </a:r>
            <a:r>
              <a:rPr lang="zh-TW" altLang="en-US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班級年齡層後</a:t>
            </a:r>
            <a:r>
              <a:rPr lang="en-US" altLang="zh-TW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，</a:t>
            </a:r>
            <a:r>
              <a:rPr lang="en-US" altLang="zh-TW" sz="20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便開始從網際網路</a:t>
            </a:r>
            <a:r>
              <a:rPr lang="en-US" altLang="zh-TW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、</a:t>
            </a:r>
          </a:p>
          <a:p>
            <a:pPr>
              <a:spcBef>
                <a:spcPts val="0"/>
              </a:spcBef>
              <a:buSzPct val="25000"/>
            </a:pPr>
            <a:r>
              <a:rPr lang="en-US" altLang="zh-TW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          </a:t>
            </a:r>
            <a:r>
              <a:rPr lang="en-US" altLang="zh-TW" sz="20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光碟、教科書、教師和學者專家等</a:t>
            </a:r>
            <a:r>
              <a:rPr lang="en-US" altLang="zh-TW" sz="2000" kern="0" dirty="0" err="1">
                <a:solidFill>
                  <a:srgbClr val="FF0000"/>
                </a:solidFill>
                <a:latin typeface="+mn-ea"/>
                <a:cs typeface="Arial"/>
                <a:sym typeface="Arial"/>
              </a:rPr>
              <a:t>學習資源收集訊息</a:t>
            </a:r>
            <a:r>
              <a:rPr lang="en-US" altLang="zh-TW" sz="20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，並將其</a:t>
            </a:r>
            <a:endParaRPr lang="en-US" altLang="zh-TW" sz="2000" kern="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Arial"/>
              <a:sym typeface="Arial"/>
            </a:endParaRPr>
          </a:p>
          <a:p>
            <a:pPr>
              <a:spcBef>
                <a:spcPts val="0"/>
              </a:spcBef>
              <a:buSzPct val="25000"/>
            </a:pPr>
            <a:r>
              <a:rPr lang="en-US" altLang="zh-TW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          </a:t>
            </a:r>
            <a:r>
              <a:rPr lang="en-US" altLang="zh-TW" sz="20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資料內容分析與</a:t>
            </a:r>
            <a:r>
              <a:rPr lang="zh-TW" altLang="en-US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溝通討論</a:t>
            </a:r>
            <a:r>
              <a:rPr lang="en-US" altLang="zh-TW" sz="20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加以整理，以便能與其他小組成員分</a:t>
            </a:r>
            <a:endParaRPr lang="en-US" altLang="zh-TW" sz="2000" kern="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Arial"/>
              <a:sym typeface="Arial"/>
            </a:endParaRPr>
          </a:p>
          <a:p>
            <a:pPr>
              <a:spcBef>
                <a:spcPts val="0"/>
              </a:spcBef>
              <a:buSzPct val="25000"/>
            </a:pPr>
            <a:r>
              <a:rPr lang="en-US" altLang="zh-TW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          享</a:t>
            </a:r>
            <a:r>
              <a:rPr lang="en-US" altLang="zh-TW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。</a:t>
            </a:r>
            <a:endParaRPr lang="en-US" altLang="zh-TW" sz="1800" kern="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Arial"/>
              <a:sym typeface="Arial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2190482"/>
            <a:ext cx="33815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spc="-60" dirty="0" smtClean="0">
                <a:solidFill>
                  <a:srgbClr val="FFFFFF"/>
                </a:solidFill>
                <a:latin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以</a:t>
            </a:r>
            <a:r>
              <a:rPr lang="zh-TW" altLang="en-US" sz="3600" spc="-60" dirty="0">
                <a:solidFill>
                  <a:srgbClr val="FFFFFF"/>
                </a:solidFill>
                <a:latin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「</a:t>
            </a:r>
            <a:r>
              <a:rPr lang="zh-TW" altLang="en-US" sz="3600" spc="-60" dirty="0">
                <a:solidFill>
                  <a:srgbClr val="FFFFFF"/>
                </a:solidFill>
                <a:latin typeface="微軟正黑體" panose="020B0604030504040204" pitchFamily="34" charset="-120"/>
                <a:cs typeface="Arial" panose="020B0604020202020204" pitchFamily="34" charset="0"/>
              </a:rPr>
              <a:t>英語教學與試教</a:t>
            </a:r>
            <a:r>
              <a:rPr lang="en-US" altLang="zh-TW" sz="3600" spc="-60" dirty="0">
                <a:solidFill>
                  <a:srgbClr val="FFFFFF"/>
                </a:solidFill>
                <a:latin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zh-TW" altLang="en-US" sz="3600" spc="-60" dirty="0">
                <a:solidFill>
                  <a:srgbClr val="FFFFFF"/>
                </a:solidFill>
                <a:latin typeface="微軟正黑體" panose="020B0604030504040204" pitchFamily="34" charset="-120"/>
                <a:cs typeface="Arial" panose="020B0604020202020204" pitchFamily="34" charset="0"/>
              </a:rPr>
              <a:t>幼兒園實習</a:t>
            </a:r>
            <a:r>
              <a:rPr lang="en-US" altLang="zh-TW" sz="3600" spc="-60" dirty="0">
                <a:solidFill>
                  <a:srgbClr val="FFFFFF"/>
                </a:solidFill>
                <a:latin typeface="微軟正黑體" panose="020B0604030504040204" pitchFamily="34" charset="-120"/>
                <a:cs typeface="Arial" panose="020B0604020202020204" pitchFamily="34" charset="0"/>
              </a:rPr>
              <a:t>)</a:t>
            </a:r>
            <a:r>
              <a:rPr lang="zh-TW" altLang="en-US" sz="3600" spc="-60" dirty="0">
                <a:solidFill>
                  <a:srgbClr val="FFFFFF"/>
                </a:solidFill>
                <a:latin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」為例</a:t>
            </a:r>
            <a:r>
              <a:rPr lang="en-US" altLang="zh-TW" sz="3600" spc="-60" dirty="0">
                <a:solidFill>
                  <a:srgbClr val="FFFFFF"/>
                </a:solidFill>
                <a:latin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/>
            </a:r>
            <a:br>
              <a:rPr lang="en-US" altLang="zh-TW" sz="3600" spc="-60" dirty="0">
                <a:solidFill>
                  <a:srgbClr val="FFFFFF"/>
                </a:solidFill>
                <a:latin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en-US" altLang="zh-TW" sz="3600" spc="-60" dirty="0">
                <a:solidFill>
                  <a:srgbClr val="FFFFFF"/>
                </a:solidFill>
                <a:latin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 PBL</a:t>
            </a:r>
            <a:r>
              <a:rPr lang="zh-TW" altLang="en-US" sz="3600" spc="-60" dirty="0">
                <a:solidFill>
                  <a:srgbClr val="FFFFFF"/>
                </a:solidFill>
                <a:latin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教學</a:t>
            </a:r>
            <a:r>
              <a:rPr lang="zh-TW" altLang="en-US" sz="3600" spc="-60" dirty="0" smtClean="0">
                <a:solidFill>
                  <a:srgbClr val="FFFFFF"/>
                </a:solidFill>
                <a:latin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模式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2544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485070" y="796488"/>
            <a:ext cx="8358997" cy="533689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SzPct val="25000"/>
            </a:pPr>
            <a:r>
              <a:rPr lang="en-US" altLang="zh-TW" b="1" kern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課程實施</a:t>
            </a:r>
            <a:r>
              <a:rPr lang="en-US" altLang="zh-TW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 PBPL (Problem </a:t>
            </a:r>
            <a:r>
              <a:rPr lang="en-US" altLang="zh-TW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Based Project Learning)</a:t>
            </a:r>
            <a:r>
              <a:rPr lang="en-US" altLang="zh-TW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教學模式如下</a:t>
            </a:r>
            <a:r>
              <a:rPr lang="en-US" altLang="zh-TW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：</a:t>
            </a:r>
          </a:p>
          <a:p>
            <a:pPr>
              <a:spcBef>
                <a:spcPts val="0"/>
              </a:spcBef>
              <a:buSzPct val="25000"/>
            </a:pPr>
            <a:endParaRPr lang="en-US" altLang="zh-TW" sz="1800" kern="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Arial"/>
              <a:sym typeface="Arial"/>
            </a:endParaRPr>
          </a:p>
          <a:p>
            <a:pPr>
              <a:spcBef>
                <a:spcPts val="0"/>
              </a:spcBef>
              <a:buSzPct val="25000"/>
            </a:pPr>
            <a:r>
              <a:rPr lang="en-US" altLang="zh-TW" sz="18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 </a:t>
            </a:r>
            <a:endParaRPr lang="en-US" altLang="zh-TW" sz="1800" kern="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Arial"/>
              <a:sym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SzPct val="25000"/>
            </a:pPr>
            <a:r>
              <a:rPr lang="en-US" altLang="zh-TW" sz="2000" kern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步驟五</a:t>
            </a:r>
            <a:r>
              <a:rPr lang="en-US" altLang="zh-TW" sz="20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：思考</a:t>
            </a:r>
            <a:r>
              <a:rPr lang="zh-TW" altLang="en-US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課程設計大綱</a:t>
            </a:r>
            <a:r>
              <a:rPr lang="en-US" altLang="zh-TW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(week 6-7)</a:t>
            </a:r>
            <a:br>
              <a:rPr lang="en-US" altLang="zh-TW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</a:br>
            <a:r>
              <a:rPr lang="en-US" altLang="zh-TW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 </a:t>
            </a:r>
            <a:r>
              <a:rPr lang="en-US" altLang="zh-TW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       </a:t>
            </a:r>
            <a:r>
              <a:rPr lang="en-US" altLang="zh-TW" sz="2000" kern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根據</a:t>
            </a:r>
            <a:r>
              <a:rPr lang="zh-TW" altLang="en-US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幼兒園學齡兒童</a:t>
            </a:r>
            <a:r>
              <a:rPr lang="en-US" altLang="zh-TW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，</a:t>
            </a:r>
            <a:r>
              <a:rPr lang="en-US" altLang="zh-TW" sz="20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學生</a:t>
            </a:r>
            <a:r>
              <a:rPr lang="zh-TW" altLang="en-US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自行小組討論課程大綱及變化，</a:t>
            </a:r>
            <a:r>
              <a:rPr lang="zh-TW" altLang="en-US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討論</a:t>
            </a:r>
            <a:endParaRPr lang="en-US" altLang="zh-TW" sz="2000" kern="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Arial"/>
              <a:sym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SzPct val="25000"/>
            </a:pPr>
            <a:r>
              <a:rPr lang="en-US" altLang="zh-TW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 </a:t>
            </a:r>
            <a:r>
              <a:rPr lang="en-US" altLang="zh-TW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       </a:t>
            </a:r>
            <a:r>
              <a:rPr lang="zh-TW" altLang="en-US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可</a:t>
            </a:r>
            <a:r>
              <a:rPr lang="zh-TW" altLang="en-US" sz="2000" kern="0" dirty="0">
                <a:solidFill>
                  <a:srgbClr val="FF0000"/>
                </a:solidFill>
                <a:latin typeface="+mn-ea"/>
                <a:cs typeface="Arial"/>
                <a:sym typeface="Arial"/>
              </a:rPr>
              <a:t>列出問題疑點</a:t>
            </a:r>
            <a:r>
              <a:rPr lang="en-US" altLang="zh-TW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。</a:t>
            </a:r>
          </a:p>
          <a:p>
            <a:pPr>
              <a:lnSpc>
                <a:spcPct val="100000"/>
              </a:lnSpc>
              <a:spcBef>
                <a:spcPts val="0"/>
              </a:spcBef>
              <a:buSzPct val="25000"/>
            </a:pPr>
            <a:endParaRPr lang="en-US" altLang="zh-TW" sz="2000" kern="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Arial"/>
              <a:sym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SzPct val="25000"/>
            </a:pPr>
            <a:r>
              <a:rPr lang="en-US" altLang="zh-TW" sz="2000" kern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步驟六</a:t>
            </a:r>
            <a:r>
              <a:rPr lang="en-US" altLang="zh-TW" sz="20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：</a:t>
            </a:r>
            <a:r>
              <a:rPr lang="en-US" altLang="zh-TW" sz="2000" kern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決定最合適的解答</a:t>
            </a:r>
            <a:r>
              <a:rPr lang="en-US" altLang="zh-TW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(</a:t>
            </a:r>
            <a:r>
              <a:rPr lang="en-US" altLang="zh-TW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week 8-9)</a:t>
            </a:r>
          </a:p>
          <a:p>
            <a:pPr>
              <a:spcBef>
                <a:spcPts val="0"/>
              </a:spcBef>
              <a:buSzPct val="25000"/>
            </a:pPr>
            <a:r>
              <a:rPr lang="en-US" altLang="zh-TW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        </a:t>
            </a:r>
            <a:r>
              <a:rPr lang="en-US" altLang="zh-TW" sz="2000" kern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學生總結和整合所獲得的訊息</a:t>
            </a:r>
            <a:r>
              <a:rPr lang="en-US" altLang="zh-TW" sz="20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，在各種可能的選擇中，</a:t>
            </a:r>
            <a:r>
              <a:rPr lang="en-US" altLang="zh-TW" sz="2000" kern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依據一些</a:t>
            </a:r>
            <a:endParaRPr lang="en-US" altLang="zh-TW" sz="2000" kern="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Arial"/>
              <a:sym typeface="Arial"/>
            </a:endParaRPr>
          </a:p>
          <a:p>
            <a:pPr>
              <a:spcBef>
                <a:spcPts val="0"/>
              </a:spcBef>
              <a:buSzPct val="25000"/>
            </a:pPr>
            <a:r>
              <a:rPr lang="en-US" altLang="zh-TW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 </a:t>
            </a:r>
            <a:r>
              <a:rPr lang="en-US" altLang="zh-TW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       </a:t>
            </a:r>
            <a:r>
              <a:rPr lang="zh-TW" altLang="en-US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實戰</a:t>
            </a:r>
            <a:r>
              <a:rPr lang="zh-TW" altLang="en-US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經驗作為墊腳石</a:t>
            </a:r>
            <a:r>
              <a:rPr lang="zh-TW" altLang="en-US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，適當</a:t>
            </a:r>
            <a:r>
              <a:rPr lang="zh-TW" altLang="en-US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做出修正及改正。</a:t>
            </a:r>
            <a:r>
              <a:rPr lang="en-US" altLang="zh-TW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/>
            </a:r>
            <a:br>
              <a:rPr lang="en-US" altLang="zh-TW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</a:br>
            <a:endParaRPr lang="en-US" altLang="zh-TW" sz="2000" kern="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Arial"/>
              <a:sym typeface="Arial"/>
            </a:endParaRPr>
          </a:p>
          <a:p>
            <a:pPr>
              <a:spcBef>
                <a:spcPts val="0"/>
              </a:spcBef>
              <a:buSzPct val="25000"/>
            </a:pPr>
            <a:r>
              <a:rPr lang="en-US" altLang="zh-TW" sz="2000" kern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步驟七</a:t>
            </a:r>
            <a:r>
              <a:rPr lang="en-US" altLang="zh-TW" sz="20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：</a:t>
            </a:r>
            <a:r>
              <a:rPr lang="en-US" altLang="zh-TW" sz="2000" kern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展現結果</a:t>
            </a:r>
            <a:r>
              <a:rPr lang="en-US" altLang="zh-TW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(</a:t>
            </a:r>
            <a:r>
              <a:rPr lang="en-US" altLang="zh-TW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week 10-14)</a:t>
            </a:r>
          </a:p>
          <a:p>
            <a:pPr>
              <a:spcBef>
                <a:spcPts val="0"/>
              </a:spcBef>
              <a:buSzPct val="25000"/>
            </a:pPr>
            <a:r>
              <a:rPr lang="en-US" altLang="zh-TW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        </a:t>
            </a:r>
            <a:r>
              <a:rPr lang="en-US" altLang="zh-TW" sz="2000" kern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各小組透過</a:t>
            </a:r>
            <a:r>
              <a:rPr lang="zh-TW" altLang="en-US" sz="2000" kern="0" dirty="0">
                <a:solidFill>
                  <a:srgbClr val="FF0000"/>
                </a:solidFill>
                <a:latin typeface="+mn-ea"/>
                <a:cs typeface="Arial"/>
                <a:sym typeface="Arial"/>
              </a:rPr>
              <a:t>分組實習</a:t>
            </a:r>
            <a:r>
              <a:rPr lang="en-US" altLang="zh-TW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、</a:t>
            </a:r>
            <a:r>
              <a:rPr lang="zh-TW" altLang="en-US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實戰經驗分享</a:t>
            </a:r>
            <a:r>
              <a:rPr lang="en-US" altLang="zh-TW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，</a:t>
            </a:r>
            <a:r>
              <a:rPr lang="en-US" altLang="zh-TW" sz="20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將所</a:t>
            </a:r>
            <a:r>
              <a:rPr lang="zh-TW" altLang="en-US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設計課程之</a:t>
            </a:r>
            <a:r>
              <a:rPr lang="en-US" altLang="zh-TW" sz="2000" kern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結果或解</a:t>
            </a:r>
            <a:endParaRPr lang="en-US" altLang="zh-TW" sz="2000" kern="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Arial"/>
              <a:sym typeface="Arial"/>
            </a:endParaRPr>
          </a:p>
          <a:p>
            <a:pPr>
              <a:spcBef>
                <a:spcPts val="0"/>
              </a:spcBef>
              <a:buSzPct val="25000"/>
            </a:pPr>
            <a:r>
              <a:rPr lang="en-US" altLang="zh-TW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 </a:t>
            </a:r>
            <a:r>
              <a:rPr lang="en-US" altLang="zh-TW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       </a:t>
            </a:r>
            <a:r>
              <a:rPr lang="en-US" altLang="zh-TW" sz="2000" kern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答展現給</a:t>
            </a:r>
            <a:r>
              <a:rPr lang="zh-TW" altLang="en-US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幼兒園小朋友</a:t>
            </a:r>
            <a:r>
              <a:rPr lang="en-US" altLang="zh-TW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。</a:t>
            </a:r>
          </a:p>
          <a:p>
            <a:pPr>
              <a:spcBef>
                <a:spcPts val="0"/>
              </a:spcBef>
              <a:buSzPct val="25000"/>
            </a:pPr>
            <a:r>
              <a:rPr lang="zh-TW" altLang="en-US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            </a:t>
            </a:r>
            <a:endParaRPr lang="en-US" altLang="zh-TW" sz="2000" kern="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Arial"/>
              <a:sym typeface="Arial"/>
            </a:endParaRPr>
          </a:p>
          <a:p>
            <a:pPr>
              <a:spcBef>
                <a:spcPts val="0"/>
              </a:spcBef>
              <a:buSzPct val="25000"/>
            </a:pPr>
            <a:r>
              <a:rPr lang="en-US" altLang="zh-TW" sz="2000" kern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步驟八</a:t>
            </a:r>
            <a:r>
              <a:rPr lang="en-US" altLang="zh-TW" sz="20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：</a:t>
            </a:r>
            <a:r>
              <a:rPr lang="en-US" altLang="zh-TW" sz="2000" kern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進行評鑑</a:t>
            </a:r>
            <a:r>
              <a:rPr lang="en-US" altLang="zh-TW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(</a:t>
            </a:r>
            <a:r>
              <a:rPr lang="en-US" altLang="zh-TW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week 15-18)</a:t>
            </a:r>
            <a:br>
              <a:rPr lang="en-US" altLang="zh-TW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</a:br>
            <a:r>
              <a:rPr lang="en-US" altLang="zh-TW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        </a:t>
            </a:r>
            <a:r>
              <a:rPr lang="en-US" altLang="zh-TW" sz="2000" kern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可針對參與過程</a:t>
            </a:r>
            <a:r>
              <a:rPr lang="en-US" altLang="zh-TW" sz="20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、探討內容與成果，進行自我評鑑、</a:t>
            </a:r>
            <a:r>
              <a:rPr lang="en-US" altLang="zh-TW" sz="2000" kern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小組互評與</a:t>
            </a:r>
            <a:endParaRPr lang="en-US" altLang="zh-TW" sz="2000" kern="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Arial"/>
              <a:sym typeface="Arial"/>
            </a:endParaRPr>
          </a:p>
          <a:p>
            <a:pPr>
              <a:spcBef>
                <a:spcPts val="0"/>
              </a:spcBef>
              <a:buSzPct val="25000"/>
            </a:pPr>
            <a:r>
              <a:rPr lang="en-US" altLang="zh-TW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 </a:t>
            </a:r>
            <a:r>
              <a:rPr lang="en-US" altLang="zh-TW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       </a:t>
            </a:r>
            <a:r>
              <a:rPr lang="en-US" altLang="zh-TW" sz="2000" kern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教師評鑑等項</a:t>
            </a:r>
            <a:r>
              <a:rPr lang="en-US" altLang="zh-TW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/>
                <a:sym typeface="Arial"/>
              </a:rPr>
              <a:t>。</a:t>
            </a:r>
            <a:endParaRPr lang="en-US" altLang="zh-TW" sz="1800" kern="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Arial"/>
              <a:sym typeface="Arial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2190482"/>
            <a:ext cx="33815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spc="-60" dirty="0" smtClean="0">
                <a:solidFill>
                  <a:srgbClr val="FFFFFF"/>
                </a:solidFill>
                <a:latin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以</a:t>
            </a:r>
            <a:r>
              <a:rPr lang="zh-TW" altLang="en-US" sz="3600" spc="-60" dirty="0">
                <a:solidFill>
                  <a:srgbClr val="FFFFFF"/>
                </a:solidFill>
                <a:latin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「</a:t>
            </a:r>
            <a:r>
              <a:rPr lang="zh-TW" altLang="en-US" sz="3600" spc="-60" dirty="0">
                <a:solidFill>
                  <a:srgbClr val="FFFFFF"/>
                </a:solidFill>
                <a:latin typeface="微軟正黑體" panose="020B0604030504040204" pitchFamily="34" charset="-120"/>
                <a:cs typeface="Arial" panose="020B0604020202020204" pitchFamily="34" charset="0"/>
              </a:rPr>
              <a:t>英語教學與試教</a:t>
            </a:r>
            <a:r>
              <a:rPr lang="en-US" altLang="zh-TW" sz="3600" spc="-60" dirty="0">
                <a:solidFill>
                  <a:srgbClr val="FFFFFF"/>
                </a:solidFill>
                <a:latin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zh-TW" altLang="en-US" sz="3600" spc="-60" dirty="0">
                <a:solidFill>
                  <a:srgbClr val="FFFFFF"/>
                </a:solidFill>
                <a:latin typeface="微軟正黑體" panose="020B0604030504040204" pitchFamily="34" charset="-120"/>
                <a:cs typeface="Arial" panose="020B0604020202020204" pitchFamily="34" charset="0"/>
              </a:rPr>
              <a:t>幼兒園實習</a:t>
            </a:r>
            <a:r>
              <a:rPr lang="en-US" altLang="zh-TW" sz="3600" spc="-60" dirty="0">
                <a:solidFill>
                  <a:srgbClr val="FFFFFF"/>
                </a:solidFill>
                <a:latin typeface="微軟正黑體" panose="020B0604030504040204" pitchFamily="34" charset="-120"/>
                <a:cs typeface="Arial" panose="020B0604020202020204" pitchFamily="34" charset="0"/>
              </a:rPr>
              <a:t>)</a:t>
            </a:r>
            <a:r>
              <a:rPr lang="zh-TW" altLang="en-US" sz="3600" spc="-60" dirty="0">
                <a:solidFill>
                  <a:srgbClr val="FFFFFF"/>
                </a:solidFill>
                <a:latin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」為例</a:t>
            </a:r>
            <a:r>
              <a:rPr lang="en-US" altLang="zh-TW" sz="3600" spc="-60" dirty="0">
                <a:solidFill>
                  <a:srgbClr val="FFFFFF"/>
                </a:solidFill>
                <a:latin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/>
            </a:r>
            <a:br>
              <a:rPr lang="en-US" altLang="zh-TW" sz="3600" spc="-60" dirty="0">
                <a:solidFill>
                  <a:srgbClr val="FFFFFF"/>
                </a:solidFill>
                <a:latin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en-US" altLang="zh-TW" sz="3600" spc="-60" dirty="0">
                <a:solidFill>
                  <a:srgbClr val="FFFFFF"/>
                </a:solidFill>
                <a:latin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 PBL</a:t>
            </a:r>
            <a:r>
              <a:rPr lang="zh-TW" altLang="en-US" sz="3600" spc="-60" dirty="0">
                <a:solidFill>
                  <a:srgbClr val="FFFFFF"/>
                </a:solidFill>
                <a:latin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教學</a:t>
            </a:r>
            <a:r>
              <a:rPr lang="zh-TW" altLang="en-US" sz="3600" spc="-60" dirty="0" smtClean="0">
                <a:solidFill>
                  <a:srgbClr val="FFFFFF"/>
                </a:solidFill>
                <a:latin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模式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6559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「</a:t>
            </a:r>
            <a:r>
              <a:rPr lang="zh-TW" altLang="en-US" dirty="0"/>
              <a:t>文學與創意思考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」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>
                <a:latin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PBL</a:t>
            </a:r>
            <a:r>
              <a:rPr lang="zh-TW" altLang="en-US" dirty="0">
                <a:latin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教學</a:t>
            </a:r>
            <a:r>
              <a:rPr lang="zh-TW" altLang="en-US" dirty="0" smtClean="0">
                <a:latin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模式 </a:t>
            </a:r>
            <a:r>
              <a:rPr lang="en-US" altLang="zh-TW" dirty="0" smtClean="0">
                <a:latin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(1)</a:t>
            </a: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3002" y="863600"/>
            <a:ext cx="7146672" cy="5121275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3847070" y="205946"/>
            <a:ext cx="6038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觀看</a:t>
            </a:r>
            <a:r>
              <a:rPr lang="en-US" altLang="zh-TW" dirty="0" smtClean="0"/>
              <a:t>TED Talk</a:t>
            </a:r>
            <a:r>
              <a:rPr lang="en-US" altLang="zh-TW" dirty="0" smtClean="0">
                <a:sym typeface="Wingdings" panose="05000000000000000000" pitchFamily="2" charset="2"/>
              </a:rPr>
              <a:t></a:t>
            </a:r>
            <a:r>
              <a:rPr lang="zh-TW" altLang="en-US" dirty="0" smtClean="0">
                <a:sym typeface="Wingdings" panose="05000000000000000000" pitchFamily="2" charset="2"/>
              </a:rPr>
              <a:t>書本內容與封面設計</a:t>
            </a:r>
            <a:r>
              <a:rPr lang="en-US" altLang="zh-TW" dirty="0" smtClean="0">
                <a:sym typeface="Wingdings" panose="05000000000000000000" pitchFamily="2" charset="2"/>
              </a:rPr>
              <a:t></a:t>
            </a:r>
            <a:r>
              <a:rPr lang="zh-TW" altLang="en-US" dirty="0" smtClean="0">
                <a:sym typeface="Wingdings" panose="05000000000000000000" pitchFamily="2" charset="2"/>
              </a:rPr>
              <a:t>分享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0129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「</a:t>
            </a:r>
            <a:r>
              <a:rPr lang="zh-TW" altLang="en-US" dirty="0" smtClean="0"/>
              <a:t>文學與創意思考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」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>
                <a:latin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PBL</a:t>
            </a:r>
            <a:r>
              <a:rPr lang="zh-TW" altLang="en-US" dirty="0">
                <a:latin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教學</a:t>
            </a:r>
            <a:r>
              <a:rPr lang="zh-TW" altLang="en-US" dirty="0" smtClean="0">
                <a:latin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模式</a:t>
            </a:r>
            <a:r>
              <a:rPr lang="en-US" altLang="zh-TW" dirty="0" smtClean="0">
                <a:latin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(2)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8738" y="1284541"/>
            <a:ext cx="7315200" cy="4279392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3868738" y="263611"/>
            <a:ext cx="6865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分組</a:t>
            </a:r>
            <a:r>
              <a:rPr lang="en-US" altLang="zh-TW" dirty="0" smtClean="0">
                <a:sym typeface="Wingdings" panose="05000000000000000000" pitchFamily="2" charset="2"/>
              </a:rPr>
              <a:t></a:t>
            </a:r>
            <a:r>
              <a:rPr lang="zh-TW" altLang="en-US" dirty="0" smtClean="0">
                <a:sym typeface="Wingdings" panose="05000000000000000000" pitchFamily="2" charset="2"/>
              </a:rPr>
              <a:t>各組討論</a:t>
            </a:r>
            <a:r>
              <a:rPr lang="en-US" altLang="zh-TW" dirty="0" smtClean="0">
                <a:sym typeface="Wingdings" panose="05000000000000000000" pitchFamily="2" charset="2"/>
              </a:rPr>
              <a:t></a:t>
            </a:r>
            <a:r>
              <a:rPr lang="zh-TW" altLang="en-US" dirty="0" smtClean="0">
                <a:sym typeface="Wingdings" panose="05000000000000000000" pitchFamily="2" charset="2"/>
              </a:rPr>
              <a:t>企劃書撰寫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2471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「</a:t>
            </a:r>
            <a:r>
              <a:rPr lang="zh-TW" altLang="en-US" dirty="0"/>
              <a:t>文學與創意思考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」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>
                <a:latin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PBL</a:t>
            </a:r>
            <a:r>
              <a:rPr lang="zh-TW" altLang="en-US" dirty="0">
                <a:latin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教學模式</a:t>
            </a:r>
            <a:r>
              <a:rPr lang="en-US" altLang="zh-TW" dirty="0" smtClean="0">
                <a:latin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(3)</a:t>
            </a: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484605" y="969723"/>
            <a:ext cx="4333833" cy="2595485"/>
          </a:xfrm>
          <a:prstGeom prst="rect">
            <a:avLst/>
          </a:prstGeom>
        </p:spPr>
      </p:pic>
      <p:pic>
        <p:nvPicPr>
          <p:cNvPr id="8" name="內容版面配置區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942006" y="969723"/>
            <a:ext cx="3475037" cy="259548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0059" y="3819069"/>
            <a:ext cx="3378930" cy="2678268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975" y="4044778"/>
            <a:ext cx="4350031" cy="1957882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3484605" y="247135"/>
            <a:ext cx="6639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分組報告</a:t>
            </a:r>
            <a:r>
              <a:rPr lang="en-US" altLang="zh-TW" dirty="0" smtClean="0"/>
              <a:t>(</a:t>
            </a:r>
            <a:r>
              <a:rPr lang="zh-TW" altLang="en-US" dirty="0" smtClean="0"/>
              <a:t>文本內容</a:t>
            </a:r>
            <a:r>
              <a:rPr lang="en-US" altLang="zh-TW" dirty="0" smtClean="0"/>
              <a:t>/</a:t>
            </a:r>
            <a:r>
              <a:rPr lang="zh-TW" altLang="en-US" dirty="0" smtClean="0"/>
              <a:t>封面設計理念</a:t>
            </a:r>
            <a:r>
              <a:rPr lang="en-US" altLang="zh-TW" dirty="0" smtClean="0"/>
              <a:t>)</a:t>
            </a:r>
            <a:r>
              <a:rPr lang="en-US" altLang="zh-TW" dirty="0" smtClean="0">
                <a:sym typeface="Wingdings" panose="05000000000000000000" pitchFamily="2" charset="2"/>
              </a:rPr>
              <a:t></a:t>
            </a:r>
            <a:r>
              <a:rPr lang="zh-TW" altLang="en-US" dirty="0" smtClean="0">
                <a:sym typeface="Wingdings" panose="05000000000000000000" pitchFamily="2" charset="2"/>
              </a:rPr>
              <a:t>同儕互評</a:t>
            </a:r>
            <a:r>
              <a:rPr lang="en-US" altLang="zh-TW" dirty="0" smtClean="0">
                <a:sym typeface="Wingdings" panose="05000000000000000000" pitchFamily="2" charset="2"/>
              </a:rPr>
              <a:t></a:t>
            </a:r>
            <a:r>
              <a:rPr lang="zh-TW" altLang="en-US" dirty="0" smtClean="0">
                <a:sym typeface="Wingdings" panose="05000000000000000000" pitchFamily="2" charset="2"/>
              </a:rPr>
              <a:t>成品</a:t>
            </a:r>
            <a:r>
              <a:rPr lang="en-US" altLang="zh-TW" dirty="0" smtClean="0">
                <a:sym typeface="Wingdings" panose="05000000000000000000" pitchFamily="2" charset="2"/>
              </a:rPr>
              <a:t>/</a:t>
            </a:r>
            <a:r>
              <a:rPr lang="zh-TW" altLang="en-US" dirty="0" smtClean="0">
                <a:sym typeface="Wingdings" panose="05000000000000000000" pitchFamily="2" charset="2"/>
              </a:rPr>
              <a:t>成果展示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8987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「</a:t>
            </a:r>
            <a:r>
              <a:rPr lang="zh-TW" altLang="en-US" dirty="0"/>
              <a:t>文學與創意思考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」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>
                <a:latin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PBL</a:t>
            </a:r>
            <a:r>
              <a:rPr lang="zh-TW" altLang="en-US" dirty="0">
                <a:latin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教學模式</a:t>
            </a:r>
            <a:r>
              <a:rPr lang="en-US" altLang="zh-TW" dirty="0" smtClean="0">
                <a:latin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(4)</a:t>
            </a: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67150" y="1746422"/>
            <a:ext cx="3722370" cy="3155491"/>
          </a:xfrm>
          <a:prstGeom prst="rect">
            <a:avLst/>
          </a:prstGeom>
        </p:spPr>
      </p:pic>
      <p:pic>
        <p:nvPicPr>
          <p:cNvPr id="6" name="內容版面配置區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818438" y="1845277"/>
            <a:ext cx="3683421" cy="2997850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3867150" y="354227"/>
            <a:ext cx="7525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期末報告</a:t>
            </a:r>
            <a:r>
              <a:rPr lang="en-US" altLang="zh-TW" dirty="0" smtClean="0"/>
              <a:t>(website design)</a:t>
            </a:r>
            <a:r>
              <a:rPr lang="en-US" altLang="zh-TW" dirty="0" smtClean="0">
                <a:sym typeface="Wingdings" panose="05000000000000000000" pitchFamily="2" charset="2"/>
              </a:rPr>
              <a:t></a:t>
            </a:r>
            <a:r>
              <a:rPr lang="zh-TW" altLang="en-US" dirty="0" smtClean="0">
                <a:sym typeface="Wingdings" panose="05000000000000000000" pitchFamily="2" charset="2"/>
              </a:rPr>
              <a:t>文學</a:t>
            </a:r>
            <a:r>
              <a:rPr lang="en-US" altLang="zh-TW" dirty="0" smtClean="0">
                <a:sym typeface="Wingdings" panose="05000000000000000000" pitchFamily="2" charset="2"/>
              </a:rPr>
              <a:t>/</a:t>
            </a:r>
            <a:r>
              <a:rPr lang="zh-TW" altLang="en-US" dirty="0" smtClean="0">
                <a:sym typeface="Wingdings" panose="05000000000000000000" pitchFamily="2" charset="2"/>
              </a:rPr>
              <a:t>電影作品中著名地標</a:t>
            </a:r>
            <a:r>
              <a:rPr lang="en-US" altLang="zh-TW" dirty="0" smtClean="0">
                <a:sym typeface="Wingdings" panose="05000000000000000000" pitchFamily="2" charset="2"/>
              </a:rPr>
              <a:t>/</a:t>
            </a:r>
            <a:r>
              <a:rPr lang="zh-TW" altLang="en-US" dirty="0" smtClean="0">
                <a:sym typeface="Wingdings" panose="05000000000000000000" pitchFamily="2" charset="2"/>
              </a:rPr>
              <a:t>場景一日遊之規劃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0212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標題 2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Arial" panose="020B0604020202020204" pitchFamily="34" charset="0"/>
              </a:rPr>
              <a:t>結    語</a:t>
            </a:r>
          </a:p>
        </p:txBody>
      </p:sp>
      <p:sp>
        <p:nvSpPr>
          <p:cNvPr id="130050" name="文字版面配置區 1"/>
          <p:cNvSpPr txBox="1"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55588" indent="0">
              <a:lnSpc>
                <a:spcPts val="36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None/>
            </a:pPr>
            <a:endParaRPr lang="en-US" altLang="zh-TW" sz="2200" b="1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712788" indent="-457200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+mn-ea"/>
                <a:cs typeface="Times New Roman" panose="02020603050405020304" pitchFamily="18" charset="0"/>
                <a:sym typeface="Arial" panose="020B0604020202020204" pitchFamily="34" charset="0"/>
              </a:rPr>
              <a:t>本系採用</a:t>
            </a:r>
            <a:r>
              <a:rPr lang="en-US" altLang="zh-TW" b="1" dirty="0">
                <a:latin typeface="+mn-ea"/>
                <a:cs typeface="Times New Roman" panose="02020603050405020304" pitchFamily="18" charset="0"/>
                <a:sym typeface="Arial" panose="020B0604020202020204" pitchFamily="34" charset="0"/>
              </a:rPr>
              <a:t>Project-Based</a:t>
            </a:r>
            <a:r>
              <a:rPr lang="zh-TW" altLang="en-US" b="1" dirty="0">
                <a:latin typeface="+mn-ea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TW" b="1" dirty="0">
                <a:latin typeface="+mn-ea"/>
                <a:cs typeface="Times New Roman" panose="02020603050405020304" pitchFamily="18" charset="0"/>
                <a:sym typeface="Arial" panose="020B0604020202020204" pitchFamily="34" charset="0"/>
              </a:rPr>
              <a:t>Learning</a:t>
            </a:r>
            <a:r>
              <a:rPr lang="zh-TW" altLang="en-US" b="1" dirty="0">
                <a:latin typeface="+mn-ea"/>
                <a:cs typeface="Times New Roman" panose="02020603050405020304" pitchFamily="18" charset="0"/>
                <a:sym typeface="Arial" panose="020B0604020202020204" pitchFamily="34" charset="0"/>
              </a:rPr>
              <a:t> 教學，已自</a:t>
            </a:r>
            <a:r>
              <a:rPr lang="en-US" altLang="zh-TW" b="1" dirty="0">
                <a:latin typeface="+mn-ea"/>
                <a:cs typeface="Times New Roman" panose="02020603050405020304" pitchFamily="18" charset="0"/>
                <a:sym typeface="Arial" panose="020B0604020202020204" pitchFamily="34" charset="0"/>
              </a:rPr>
              <a:t>105-2</a:t>
            </a:r>
            <a:r>
              <a:rPr lang="zh-TW" altLang="en-US" b="1" dirty="0">
                <a:latin typeface="+mn-ea"/>
                <a:cs typeface="Times New Roman" panose="02020603050405020304" pitchFamily="18" charset="0"/>
                <a:sym typeface="Arial" panose="020B0604020202020204" pitchFamily="34" charset="0"/>
              </a:rPr>
              <a:t>學期各開始實施</a:t>
            </a:r>
            <a:r>
              <a:rPr lang="en-US" altLang="zh-TW" b="1" dirty="0">
                <a:latin typeface="+mn-ea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r>
              <a:rPr lang="zh-TW" altLang="en-US" b="1" dirty="0">
                <a:latin typeface="+mn-ea"/>
                <a:cs typeface="Times New Roman" panose="02020603050405020304" pitchFamily="18" charset="0"/>
                <a:sym typeface="Arial" panose="020B0604020202020204" pitchFamily="34" charset="0"/>
              </a:rPr>
              <a:t>門課，預計於</a:t>
            </a:r>
            <a:r>
              <a:rPr lang="en-US" altLang="zh-TW" b="1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  <a:sym typeface="Arial" panose="020B0604020202020204" pitchFamily="34" charset="0"/>
              </a:rPr>
              <a:t>106-2</a:t>
            </a:r>
            <a:r>
              <a:rPr lang="zh-TW" altLang="en-US" b="1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  <a:sym typeface="Arial" panose="020B0604020202020204" pitchFamily="34" charset="0"/>
              </a:rPr>
              <a:t>學期完成</a:t>
            </a:r>
            <a:r>
              <a:rPr lang="en-US" altLang="zh-TW" b="1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  <a:sym typeface="Arial" panose="020B0604020202020204" pitchFamily="34" charset="0"/>
              </a:rPr>
              <a:t>5</a:t>
            </a:r>
            <a:r>
              <a:rPr lang="zh-TW" altLang="en-US" b="1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  <a:sym typeface="Arial" panose="020B0604020202020204" pitchFamily="34" charset="0"/>
              </a:rPr>
              <a:t>門課</a:t>
            </a:r>
            <a:r>
              <a:rPr lang="en-US" altLang="zh-TW" b="1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  <a:sym typeface="Arial" panose="020B0604020202020204" pitchFamily="34" charset="0"/>
              </a:rPr>
              <a:t>PBL</a:t>
            </a:r>
            <a:r>
              <a:rPr lang="zh-TW" altLang="en-US" b="1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  <a:sym typeface="Arial" panose="020B0604020202020204" pitchFamily="34" charset="0"/>
              </a:rPr>
              <a:t>教學</a:t>
            </a:r>
            <a:r>
              <a:rPr lang="zh-TW" altLang="en-US" b="1" dirty="0">
                <a:latin typeface="+mn-ea"/>
                <a:cs typeface="Times New Roman" panose="02020603050405020304" pitchFamily="18" charset="0"/>
                <a:sym typeface="Arial" panose="020B0604020202020204" pitchFamily="34" charset="0"/>
              </a:rPr>
              <a:t>。</a:t>
            </a:r>
            <a:endParaRPr lang="en-US" altLang="zh-TW" b="1" dirty="0">
              <a:latin typeface="+mn-ea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712788" indent="-457200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+mn-ea"/>
                <a:cs typeface="Times New Roman" panose="02020603050405020304" pitchFamily="18" charset="0"/>
                <a:sym typeface="Arial" panose="020B0604020202020204" pitchFamily="34" charset="0"/>
              </a:rPr>
              <a:t>若</a:t>
            </a:r>
            <a:r>
              <a:rPr lang="en-US" altLang="zh-TW" b="1" dirty="0">
                <a:latin typeface="+mn-ea"/>
                <a:cs typeface="Times New Roman" panose="02020603050405020304" pitchFamily="18" charset="0"/>
                <a:sym typeface="Arial" panose="020B0604020202020204" pitchFamily="34" charset="0"/>
              </a:rPr>
              <a:t>PBL</a:t>
            </a:r>
            <a:r>
              <a:rPr lang="zh-TW" altLang="en-US" b="1" dirty="0">
                <a:latin typeface="+mn-ea"/>
                <a:cs typeface="Times New Roman" panose="02020603050405020304" pitchFamily="18" charset="0"/>
                <a:sym typeface="Arial" panose="020B0604020202020204" pitchFamily="34" charset="0"/>
              </a:rPr>
              <a:t>教學法在本系實施成效良好，將自</a:t>
            </a:r>
            <a:r>
              <a:rPr lang="en-US" altLang="zh-TW" b="1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  <a:sym typeface="Arial" panose="020B0604020202020204" pitchFamily="34" charset="0"/>
              </a:rPr>
              <a:t>107</a:t>
            </a:r>
            <a:r>
              <a:rPr lang="zh-TW" altLang="en-US" b="1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  <a:sym typeface="Arial" panose="020B0604020202020204" pitchFamily="34" charset="0"/>
              </a:rPr>
              <a:t>學年起擴大實施</a:t>
            </a:r>
            <a:r>
              <a:rPr lang="zh-TW" altLang="en-US" b="1" dirty="0">
                <a:latin typeface="+mn-ea"/>
                <a:cs typeface="Times New Roman" panose="02020603050405020304" pitchFamily="18" charset="0"/>
                <a:sym typeface="Arial" panose="020B0604020202020204" pitchFamily="34" charset="0"/>
              </a:rPr>
              <a:t>，使</a:t>
            </a:r>
            <a:r>
              <a:rPr lang="en-US" altLang="zh-TW" b="1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  <a:sym typeface="Arial" panose="020B0604020202020204" pitchFamily="34" charset="0"/>
              </a:rPr>
              <a:t>PBL</a:t>
            </a:r>
            <a:r>
              <a:rPr lang="zh-TW" altLang="en-US" b="1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  <a:sym typeface="Arial" panose="020B0604020202020204" pitchFamily="34" charset="0"/>
              </a:rPr>
              <a:t>課程比例達到</a:t>
            </a:r>
            <a:r>
              <a:rPr lang="en-US" altLang="zh-TW" b="1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  <a:sym typeface="Arial" panose="020B0604020202020204" pitchFamily="34" charset="0"/>
              </a:rPr>
              <a:t>25%</a:t>
            </a:r>
            <a:r>
              <a:rPr lang="zh-TW" altLang="en-US" b="1" dirty="0">
                <a:latin typeface="+mn-ea"/>
                <a:cs typeface="Times New Roman" panose="02020603050405020304" pitchFamily="18" charset="0"/>
                <a:sym typeface="Arial" panose="020B0604020202020204" pitchFamily="34" charset="0"/>
              </a:rPr>
              <a:t>。</a:t>
            </a:r>
            <a:endParaRPr lang="en-US" altLang="zh-TW" b="1" dirty="0">
              <a:latin typeface="+mn-ea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712788" indent="-457200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+mn-ea"/>
                <a:cs typeface="Times New Roman" panose="02020603050405020304" pitchFamily="18" charset="0"/>
                <a:sym typeface="Arial" panose="020B0604020202020204" pitchFamily="34" charset="0"/>
              </a:rPr>
              <a:t>每學期舉辦</a:t>
            </a:r>
            <a:r>
              <a:rPr lang="en-US" altLang="zh-TW" b="1" dirty="0">
                <a:latin typeface="+mn-ea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r>
              <a:rPr lang="zh-TW" altLang="en-US" b="1" dirty="0">
                <a:latin typeface="+mn-ea"/>
                <a:cs typeface="Times New Roman" panose="02020603050405020304" pitchFamily="18" charset="0"/>
                <a:sym typeface="Arial" panose="020B0604020202020204" pitchFamily="34" charset="0"/>
              </a:rPr>
              <a:t>場</a:t>
            </a:r>
            <a:r>
              <a:rPr lang="en-US" altLang="zh-TW" b="1" dirty="0">
                <a:latin typeface="+mn-ea"/>
                <a:cs typeface="Times New Roman" panose="02020603050405020304" pitchFamily="18" charset="0"/>
                <a:sym typeface="Arial" panose="020B0604020202020204" pitchFamily="34" charset="0"/>
              </a:rPr>
              <a:t>PBL</a:t>
            </a:r>
            <a:r>
              <a:rPr lang="zh-TW" altLang="en-US" b="1" dirty="0">
                <a:latin typeface="+mn-ea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TW" b="1" dirty="0">
                <a:latin typeface="+mn-ea"/>
                <a:cs typeface="Times New Roman" panose="02020603050405020304" pitchFamily="18" charset="0"/>
                <a:sym typeface="Arial" panose="020B0604020202020204" pitchFamily="34" charset="0"/>
              </a:rPr>
              <a:t>Workshop/</a:t>
            </a:r>
            <a:r>
              <a:rPr lang="zh-TW" altLang="en-US" b="1" dirty="0">
                <a:latin typeface="+mn-ea"/>
                <a:cs typeface="Times New Roman" panose="02020603050405020304" pitchFamily="18" charset="0"/>
                <a:sym typeface="Arial" panose="020B0604020202020204" pitchFamily="34" charset="0"/>
              </a:rPr>
              <a:t>教學分享會</a:t>
            </a:r>
            <a:endParaRPr lang="zh-TW" altLang="en-US" dirty="0">
              <a:latin typeface="+mn-ea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255588" indent="0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None/>
            </a:pPr>
            <a:endParaRPr lang="zh-TW" altLang="en-US" dirty="0" smtClean="0">
              <a:solidFill>
                <a:srgbClr val="000000"/>
              </a:solidFill>
              <a:latin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005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fld id="{41D1540A-CD6F-4064-8F7E-B5955A64783E}" type="slidenum">
              <a:rPr lang="en-US" altLang="zh-TW" smtClean="0">
                <a:solidFill>
                  <a:srgbClr val="FFFFFF"/>
                </a:solidFill>
              </a:rPr>
              <a:pPr/>
              <a:t>19</a:t>
            </a:fld>
            <a:endParaRPr lang="en-US" altLang="zh-TW" dirty="0" smtClean="0">
              <a:solidFill>
                <a:srgbClr val="FFFFFF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923027" y="2832627"/>
            <a:ext cx="14492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800" spc="-60" dirty="0" smtClean="0">
                <a:solidFill>
                  <a:srgbClr val="FFFFFF"/>
                </a:solidFill>
                <a:latin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結語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30474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n/>
                <a:latin typeface="微軟正黑體" panose="020B0604030504040204" pitchFamily="34" charset="-120"/>
              </a:rPr>
              <a:t>PBL</a:t>
            </a:r>
            <a:r>
              <a:rPr lang="zh-TW" altLang="en-US" dirty="0">
                <a:ln/>
                <a:latin typeface="微軟正黑體" panose="020B0604030504040204" pitchFamily="34" charset="-120"/>
              </a:rPr>
              <a:t>界定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PBL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(Project-Based Learning)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以議題、目標導向為學習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主軸</a:t>
            </a:r>
            <a:endParaRPr lang="en-US" altLang="zh-TW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強調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「做中學」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模式</a:t>
            </a:r>
            <a:endParaRPr lang="en-US" altLang="zh-TW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提升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學生</a:t>
            </a: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團隊合作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與</a:t>
            </a: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解決問題</a:t>
            </a:r>
            <a:r>
              <a:rPr lang="zh-TW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能力</a:t>
            </a:r>
            <a:endParaRPr lang="en-US" altLang="zh-TW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以</a:t>
            </a: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作品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(artifacts</a:t>
            </a: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products)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呈現</a:t>
            </a: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學習成效</a:t>
            </a:r>
            <a:endParaRPr lang="en-US" altLang="zh-TW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8159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676" y="4383453"/>
            <a:ext cx="6862119" cy="1712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79376" y="1196752"/>
            <a:ext cx="11233248" cy="280670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342830" indent="-34283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TW" altLang="en-US" sz="4800" b="1" dirty="0" smtClean="0">
                <a:ln/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                                </a:t>
            </a:r>
            <a:r>
              <a:rPr lang="zh-TW" altLang="en-US" sz="4800" b="1" dirty="0" smtClean="0">
                <a:ln/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謝謝聆聽</a:t>
            </a:r>
            <a:endParaRPr lang="en-US" altLang="zh-TW" sz="4800" b="1" dirty="0">
              <a:ln/>
              <a:solidFill>
                <a:schemeClr val="accent3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239462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四個主要學習思維</a:t>
            </a:r>
            <a:r>
              <a:rPr lang="en-US" altLang="zh-TW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TW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TW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four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major </a:t>
            </a:r>
            <a:r>
              <a:rPr lang="en-US" altLang="zh-TW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science ideas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relation to PBL:</a:t>
            </a:r>
          </a:p>
          <a:p>
            <a:pPr marL="0" indent="0">
              <a:buNone/>
            </a:pP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1. active construction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主動建構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2. situated learning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情境學習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3. social interactions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社會互動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4. cognitive tools (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認知工具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8080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PBL</a:t>
            </a:r>
            <a:r>
              <a:rPr lang="zh-TW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教</a:t>
            </a:r>
            <a:r>
              <a:rPr lang="zh-TW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學習</a:t>
            </a:r>
            <a:r>
              <a:rPr lang="en-US" altLang="zh-TW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TW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TW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五</a:t>
            </a:r>
            <a:r>
              <a:rPr lang="zh-TW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個關鍵</a:t>
            </a:r>
            <a:r>
              <a:rPr lang="zh-TW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特點</a:t>
            </a:r>
            <a:r>
              <a:rPr lang="en-US" altLang="zh-TW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TW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0157015"/>
              </p:ext>
            </p:extLst>
          </p:nvPr>
        </p:nvGraphicFramePr>
        <p:xfrm>
          <a:off x="3868738" y="863600"/>
          <a:ext cx="7315200" cy="5121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937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PBL</a:t>
            </a:r>
            <a:r>
              <a:rPr lang="zh-TW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教學流程</a:t>
            </a:r>
            <a:r>
              <a:rPr lang="en-US" altLang="zh-TW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TW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1366352469"/>
              </p:ext>
            </p:extLst>
          </p:nvPr>
        </p:nvGraphicFramePr>
        <p:xfrm>
          <a:off x="4344547" y="1123837"/>
          <a:ext cx="6839921" cy="501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658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cs typeface="Times New Roman" panose="02020603050405020304" pitchFamily="18" charset="0"/>
                <a:sym typeface="Arial" panose="020B0604020202020204" pitchFamily="34" charset="0"/>
              </a:rPr>
              <a:t>外文系教育目標與</a:t>
            </a:r>
            <a:r>
              <a:rPr lang="en-US" altLang="zh-TW" dirty="0">
                <a:latin typeface="微軟正黑體" panose="020B0604030504040204" pitchFamily="34" charset="-120"/>
                <a:cs typeface="Times New Roman" panose="02020603050405020304" pitchFamily="18" charset="0"/>
                <a:sym typeface="Arial" panose="020B0604020202020204" pitchFamily="34" charset="0"/>
              </a:rPr>
              <a:t>PBL</a:t>
            </a:r>
            <a:r>
              <a:rPr lang="zh-TW" altLang="en-US" dirty="0">
                <a:latin typeface="微軟正黑體" panose="020B0604030504040204" pitchFamily="34" charset="-120"/>
                <a:cs typeface="Times New Roman" panose="02020603050405020304" pitchFamily="18" charset="0"/>
                <a:sym typeface="Arial" panose="020B0604020202020204" pitchFamily="34" charset="0"/>
              </a:rPr>
              <a:t>精神契合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5588" indent="47625">
              <a:lnSpc>
                <a:spcPts val="384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FontTx/>
              <a:buChar char="•"/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外文系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之教育目標係為</a:t>
            </a:r>
            <a:r>
              <a:rPr lang="zh-TW" altLang="en-US" dirty="0">
                <a:latin typeface="微軟正黑體" panose="020B0604030504040204" pitchFamily="34" charset="-120"/>
              </a:rPr>
              <a:t>培養學生英語文溝通能力、</a:t>
            </a:r>
            <a:endParaRPr lang="en-US" altLang="zh-TW" dirty="0">
              <a:latin typeface="微軟正黑體" panose="020B0604030504040204" pitchFamily="34" charset="-120"/>
            </a:endParaRPr>
          </a:p>
          <a:p>
            <a:pPr marL="255588" indent="0">
              <a:lnSpc>
                <a:spcPts val="384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zh-TW" dirty="0">
                <a:latin typeface="微軟正黑體" panose="020B0604030504040204" pitchFamily="34" charset="-120"/>
              </a:rPr>
              <a:t>  </a:t>
            </a:r>
            <a:r>
              <a:rPr lang="zh-TW" altLang="en-US" dirty="0">
                <a:latin typeface="微軟正黑體" panose="020B0604030504040204" pitchFamily="34" charset="-120"/>
              </a:rPr>
              <a:t>英語簡報技巧，發展第二外語專長及跨領域能力， </a:t>
            </a:r>
            <a:endParaRPr lang="en-US" altLang="zh-TW" dirty="0">
              <a:latin typeface="微軟正黑體" panose="020B0604030504040204" pitchFamily="34" charset="-120"/>
            </a:endParaRPr>
          </a:p>
          <a:p>
            <a:pPr marL="255588" indent="0">
              <a:lnSpc>
                <a:spcPts val="384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zh-TW" altLang="en-US" dirty="0">
                <a:latin typeface="微軟正黑體" panose="020B0604030504040204" pitchFamily="34" charset="-120"/>
              </a:rPr>
              <a:t>  進而培養兼具人文素養及專業知能的優質涉外人才。</a:t>
            </a:r>
            <a:endParaRPr lang="zh-TW" altLang="en-US" dirty="0">
              <a:solidFill>
                <a:srgbClr val="000000"/>
              </a:solidFill>
              <a:latin typeface="微軟正黑體" panose="020B0604030504040204" pitchFamily="34" charset="-12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255588" indent="47625">
              <a:lnSpc>
                <a:spcPts val="384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FontTx/>
              <a:buChar char="•"/>
            </a:pP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優異的外文人才必須有</a:t>
            </a:r>
            <a:r>
              <a:rPr lang="zh-TW" altLang="en-US" dirty="0">
                <a:latin typeface="微軟正黑體" panose="020B0604030504040204" pitchFamily="34" charset="-120"/>
              </a:rPr>
              <a:t>跨文化溝通能力、商務談判</a:t>
            </a:r>
            <a:endParaRPr lang="en-US" altLang="zh-TW" dirty="0">
              <a:latin typeface="微軟正黑體" panose="020B0604030504040204" pitchFamily="34" charset="-120"/>
            </a:endParaRPr>
          </a:p>
          <a:p>
            <a:pPr marL="255588" indent="0">
              <a:lnSpc>
                <a:spcPts val="384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zh-TW" dirty="0">
                <a:latin typeface="微軟正黑體" panose="020B0604030504040204" pitchFamily="34" charset="-120"/>
              </a:rPr>
              <a:t>  </a:t>
            </a:r>
            <a:r>
              <a:rPr lang="zh-TW" altLang="en-US" dirty="0">
                <a:latin typeface="微軟正黑體" panose="020B0604030504040204" pitchFamily="34" charset="-120"/>
              </a:rPr>
              <a:t>能力和國際商務技巧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以及</a:t>
            </a:r>
            <a:r>
              <a:rPr lang="zh-TW" altLang="en-US" dirty="0">
                <a:latin typeface="微軟正黑體" panose="020B0604030504040204" pitchFamily="34" charset="-120"/>
              </a:rPr>
              <a:t>創意力、思辨力和人文素 </a:t>
            </a:r>
            <a:endParaRPr lang="en-US" altLang="zh-TW" dirty="0">
              <a:latin typeface="微軟正黑體" panose="020B0604030504040204" pitchFamily="34" charset="-120"/>
            </a:endParaRPr>
          </a:p>
          <a:p>
            <a:pPr marL="255588" indent="0">
              <a:lnSpc>
                <a:spcPts val="384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zh-TW" altLang="en-US" dirty="0">
                <a:latin typeface="微軟正黑體" panose="020B0604030504040204" pitchFamily="34" charset="-120"/>
              </a:rPr>
              <a:t>  養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的知能。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647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252919" y="2879664"/>
            <a:ext cx="2772554" cy="10895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外文系</a:t>
            </a:r>
            <a:r>
              <a:rPr lang="en-US" altLang="zh-TW" dirty="0" smtClean="0">
                <a:latin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/>
            </a:r>
            <a:br>
              <a:rPr lang="en-US" altLang="zh-TW" dirty="0" smtClean="0">
                <a:latin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en-US" altLang="zh-TW" dirty="0" smtClean="0">
                <a:latin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PBL</a:t>
            </a:r>
            <a:r>
              <a:rPr lang="zh-TW" altLang="en-US" dirty="0">
                <a:latin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課程規劃</a:t>
            </a:r>
            <a:endParaRPr lang="zh-TW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548500"/>
              </p:ext>
            </p:extLst>
          </p:nvPr>
        </p:nvGraphicFramePr>
        <p:xfrm>
          <a:off x="3684858" y="962644"/>
          <a:ext cx="7979920" cy="492356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89850"/>
                <a:gridCol w="3665855"/>
                <a:gridCol w="2224215"/>
              </a:tblGrid>
              <a:tr h="61505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開課時程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7" marR="91437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課程名稱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7" marR="91437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任課教師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7" marR="91437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19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105-2</a:t>
                      </a:r>
                      <a:endParaRPr lang="zh-TW" altLang="en-US" sz="24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7" marR="91437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畢業專題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公演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一</a:t>
                      </a:r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2400" dirty="0" smtClean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7" marR="91437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古綺玲</a:t>
                      </a:r>
                      <a:endParaRPr lang="en-US" altLang="zh-TW" sz="2400" dirty="0" smtClean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陳建民</a:t>
                      </a:r>
                      <a:endParaRPr lang="en-US" altLang="zh-TW" sz="2400" dirty="0" smtClean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7" marR="91437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23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106-1</a:t>
                      </a:r>
                      <a:endParaRPr lang="zh-TW" altLang="en-US" sz="24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7" marR="91437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英語教學理論與實務</a:t>
                      </a:r>
                      <a:endParaRPr lang="zh-TW" altLang="en-US" sz="24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7" marR="91437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鄭鼎耀</a:t>
                      </a:r>
                      <a:endParaRPr lang="zh-TW" altLang="en-US" sz="24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7" marR="91437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119">
                <a:tc>
                  <a:txBody>
                    <a:bodyPr/>
                    <a:lstStyle/>
                    <a:p>
                      <a:pPr marL="0" marR="0" lvl="0" indent="0" algn="ctr" defTabSz="9142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106-1</a:t>
                      </a:r>
                      <a:endParaRPr lang="zh-TW" altLang="en-US" sz="2400" kern="12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7" marR="91437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語言學概論</a:t>
                      </a:r>
                    </a:p>
                  </a:txBody>
                  <a:tcPr marL="91437" marR="91437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劉秀瑩</a:t>
                      </a:r>
                      <a:endParaRPr lang="en-US" altLang="zh-TW" sz="2400" dirty="0" smtClean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7" marR="91437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505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106-2</a:t>
                      </a:r>
                      <a:endParaRPr lang="zh-TW" altLang="en-US" sz="24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7" marR="91437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商用英語會話與簡報技巧</a:t>
                      </a:r>
                    </a:p>
                  </a:txBody>
                  <a:tcPr marL="91437" marR="91437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吳文琪</a:t>
                      </a:r>
                      <a:endParaRPr lang="zh-TW" altLang="en-US" sz="240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7" marR="91437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11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106-2</a:t>
                      </a:r>
                      <a:endParaRPr lang="zh-TW" altLang="en-US" sz="2400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7" marR="91437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文學與創意思考</a:t>
                      </a:r>
                    </a:p>
                  </a:txBody>
                  <a:tcPr marL="91437" marR="91437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陳淑娟</a:t>
                      </a:r>
                      <a:endParaRPr lang="en-US" altLang="zh-TW" sz="2400" dirty="0" smtClean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7" marR="91437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5056"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2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實施</a:t>
                      </a:r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PBL</a:t>
                      </a:r>
                      <a:r>
                        <a:rPr lang="zh-TW" altLang="en-US" sz="2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比例：</a:t>
                      </a:r>
                      <a:r>
                        <a:rPr lang="en-US" altLang="zh-TW" sz="2400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10%</a:t>
                      </a:r>
                      <a:endParaRPr lang="zh-TW" altLang="en-US" sz="2400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7" marR="91437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400" kern="12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91437" marR="91437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826887">
                <a:tc gridSpan="3">
                  <a:txBody>
                    <a:bodyPr/>
                    <a:lstStyle/>
                    <a:p>
                      <a:pPr marL="0" marR="0" lvl="0" indent="0" algn="ctr" defTabSz="9142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i="0" u="sng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召集人：陳淑娟主任</a:t>
                      </a:r>
                      <a:endParaRPr lang="en-US" altLang="zh-TW" sz="2800" i="0" u="sng" dirty="0" smtClean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2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i="0" u="sng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種子教師：鄭鼎耀老師、吳文琪老師、古綺玲老師</a:t>
                      </a:r>
                    </a:p>
                  </a:txBody>
                  <a:tcPr marL="91437" marR="91437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800" i="1" u="sng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7" marR="91437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765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fld id="{DFC32710-A89B-4312-ABD5-E961BD93D051}" type="slidenum">
              <a:rPr lang="en-US" altLang="zh-TW" smtClean="0">
                <a:solidFill>
                  <a:srgbClr val="FFFFFF"/>
                </a:solidFill>
              </a:rPr>
              <a:pPr/>
              <a:t>8</a:t>
            </a:fld>
            <a:endParaRPr lang="en-US" altLang="zh-TW" smtClean="0">
              <a:solidFill>
                <a:srgbClr val="FFFFFF"/>
              </a:solidFill>
            </a:endParaRPr>
          </a:p>
        </p:txBody>
      </p:sp>
      <p:sp>
        <p:nvSpPr>
          <p:cNvPr id="131074" name="標題 2"/>
          <p:cNvSpPr txBox="1">
            <a:spLocks noGrp="1"/>
          </p:cNvSpPr>
          <p:nvPr>
            <p:ph type="title" idx="4294967295"/>
          </p:nvPr>
        </p:nvSpPr>
        <p:spPr>
          <a:xfrm>
            <a:off x="3551238" y="0"/>
            <a:ext cx="8640762" cy="1052513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Arial" panose="020B0604020202020204" pitchFamily="34" charset="0"/>
              </a:rPr>
              <a:t>外文系教育融入</a:t>
            </a:r>
            <a:r>
              <a:rPr lang="en-US" altLang="zh-TW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Arial" panose="020B0604020202020204" pitchFamily="34" charset="0"/>
              </a:rPr>
              <a:t>PBL</a:t>
            </a:r>
            <a:r>
              <a:rPr lang="zh-TW" altLang="en-US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Arial" panose="020B0604020202020204" pitchFamily="34" charset="0"/>
              </a:rPr>
              <a:t>的過程與內涵</a:t>
            </a:r>
          </a:p>
        </p:txBody>
      </p:sp>
      <p:graphicFrame>
        <p:nvGraphicFramePr>
          <p:cNvPr id="5" name="資料庫圖表 4"/>
          <p:cNvGraphicFramePr/>
          <p:nvPr>
            <p:extLst/>
          </p:nvPr>
        </p:nvGraphicFramePr>
        <p:xfrm>
          <a:off x="1055440" y="1196752"/>
          <a:ext cx="943304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文字方塊 1"/>
          <p:cNvSpPr txBox="1"/>
          <p:nvPr/>
        </p:nvSpPr>
        <p:spPr>
          <a:xfrm>
            <a:off x="867747" y="781253"/>
            <a:ext cx="96207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外文系</a:t>
            </a:r>
            <a:r>
              <a:rPr lang="zh-TW" altLang="en-US" sz="4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教育融入</a:t>
            </a:r>
            <a:r>
              <a:rPr lang="en-US" altLang="zh-TW" sz="4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PBL</a:t>
            </a:r>
            <a:r>
              <a:rPr lang="zh-TW" altLang="en-US" sz="48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的過程與內涵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462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fld id="{53FC3FF0-0092-4680-BBC7-7240BC4F33BF}" type="slidenum">
              <a:rPr lang="en-US" altLang="zh-TW" smtClean="0">
                <a:solidFill>
                  <a:srgbClr val="FFFFFF"/>
                </a:solidFill>
              </a:rPr>
              <a:pPr/>
              <a:t>9</a:t>
            </a:fld>
            <a:endParaRPr lang="en-US" altLang="zh-TW" smtClean="0">
              <a:solidFill>
                <a:srgbClr val="FFFFFF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4656139" y="1628775"/>
            <a:ext cx="2808287" cy="431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理論基礎、假設</a:t>
            </a:r>
          </a:p>
        </p:txBody>
      </p:sp>
      <p:cxnSp>
        <p:nvCxnSpPr>
          <p:cNvPr id="6" name="直線單箭頭接點 5"/>
          <p:cNvCxnSpPr>
            <a:stCxn id="5" idx="2"/>
          </p:cNvCxnSpPr>
          <p:nvPr/>
        </p:nvCxnSpPr>
        <p:spPr>
          <a:xfrm>
            <a:off x="6059488" y="2060576"/>
            <a:ext cx="0" cy="3603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5238751" y="2428875"/>
            <a:ext cx="1660525" cy="17208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7262814" y="2473326"/>
            <a:ext cx="985837" cy="17192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8616950" y="2446339"/>
            <a:ext cx="1295400" cy="168433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5327650" y="2852739"/>
            <a:ext cx="661988" cy="10810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資源投入</a:t>
            </a:r>
          </a:p>
        </p:txBody>
      </p:sp>
      <p:cxnSp>
        <p:nvCxnSpPr>
          <p:cNvPr id="11" name="直線接點 10"/>
          <p:cNvCxnSpPr/>
          <p:nvPr/>
        </p:nvCxnSpPr>
        <p:spPr>
          <a:xfrm>
            <a:off x="5283200" y="2781300"/>
            <a:ext cx="157003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7262813" y="2786063"/>
            <a:ext cx="9144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8616950" y="2771775"/>
            <a:ext cx="12954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4" name="橢圓 13"/>
          <p:cNvSpPr/>
          <p:nvPr/>
        </p:nvSpPr>
        <p:spPr>
          <a:xfrm>
            <a:off x="2093914" y="5013326"/>
            <a:ext cx="1049337" cy="936625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腳本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開始</a:t>
            </a:r>
          </a:p>
        </p:txBody>
      </p:sp>
      <p:sp>
        <p:nvSpPr>
          <p:cNvPr id="15" name="橢圓 14"/>
          <p:cNvSpPr/>
          <p:nvPr/>
        </p:nvSpPr>
        <p:spPr>
          <a:xfrm>
            <a:off x="4368800" y="5013324"/>
            <a:ext cx="1079500" cy="1079971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戲劇想呈現方式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橢圓 15"/>
          <p:cNvSpPr/>
          <p:nvPr/>
        </p:nvSpPr>
        <p:spPr>
          <a:xfrm>
            <a:off x="6816725" y="5013325"/>
            <a:ext cx="1055688" cy="10033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戲劇演出結果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橢圓 16"/>
          <p:cNvSpPr/>
          <p:nvPr/>
        </p:nvSpPr>
        <p:spPr>
          <a:xfrm>
            <a:off x="8958264" y="4937126"/>
            <a:ext cx="1081087" cy="1012825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戲劇的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影響力</a:t>
            </a:r>
          </a:p>
        </p:txBody>
      </p:sp>
      <p:cxnSp>
        <p:nvCxnSpPr>
          <p:cNvPr id="18" name="直線單箭頭接點 17"/>
          <p:cNvCxnSpPr/>
          <p:nvPr/>
        </p:nvCxnSpPr>
        <p:spPr>
          <a:xfrm>
            <a:off x="3432176" y="5514975"/>
            <a:ext cx="79216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/>
          <p:nvPr/>
        </p:nvCxnSpPr>
        <p:spPr>
          <a:xfrm>
            <a:off x="5700714" y="5553075"/>
            <a:ext cx="827087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/>
          <p:nvPr/>
        </p:nvCxnSpPr>
        <p:spPr>
          <a:xfrm>
            <a:off x="8089901" y="5514975"/>
            <a:ext cx="66992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5283200" y="4513263"/>
            <a:ext cx="1570038" cy="5000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1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內、外在的環境因素</a:t>
            </a:r>
          </a:p>
        </p:txBody>
      </p:sp>
      <p:cxnSp>
        <p:nvCxnSpPr>
          <p:cNvPr id="22" name="直線單箭頭接點 21"/>
          <p:cNvCxnSpPr/>
          <p:nvPr/>
        </p:nvCxnSpPr>
        <p:spPr>
          <a:xfrm>
            <a:off x="6059489" y="2073275"/>
            <a:ext cx="1404937" cy="355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/>
          <p:nvPr/>
        </p:nvCxnSpPr>
        <p:spPr>
          <a:xfrm>
            <a:off x="6059489" y="2052638"/>
            <a:ext cx="2860675" cy="3603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6113463" y="2852739"/>
            <a:ext cx="660400" cy="10810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運作過程</a:t>
            </a:r>
          </a:p>
        </p:txBody>
      </p:sp>
      <p:sp>
        <p:nvSpPr>
          <p:cNvPr id="135192" name="文字方塊 24"/>
          <p:cNvSpPr txBox="1">
            <a:spLocks noChangeArrowheads="1"/>
          </p:cNvSpPr>
          <p:nvPr/>
        </p:nvSpPr>
        <p:spPr bwMode="auto">
          <a:xfrm>
            <a:off x="5334001" y="2428875"/>
            <a:ext cx="15716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戲 劇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 計</a:t>
            </a:r>
          </a:p>
        </p:txBody>
      </p:sp>
      <p:cxnSp>
        <p:nvCxnSpPr>
          <p:cNvPr id="26" name="直線單箭頭接點 25"/>
          <p:cNvCxnSpPr>
            <a:stCxn id="21" idx="0"/>
            <a:endCxn id="7" idx="2"/>
          </p:cNvCxnSpPr>
          <p:nvPr/>
        </p:nvCxnSpPr>
        <p:spPr>
          <a:xfrm flipV="1">
            <a:off x="6069013" y="4149725"/>
            <a:ext cx="0" cy="3635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直線單箭頭接點 26"/>
          <p:cNvCxnSpPr>
            <a:stCxn id="21" idx="0"/>
          </p:cNvCxnSpPr>
          <p:nvPr/>
        </p:nvCxnSpPr>
        <p:spPr>
          <a:xfrm flipV="1">
            <a:off x="6069013" y="4221163"/>
            <a:ext cx="1179512" cy="2921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/>
          <p:nvPr/>
        </p:nvCxnSpPr>
        <p:spPr>
          <a:xfrm flipV="1">
            <a:off x="6069013" y="4330701"/>
            <a:ext cx="3122612" cy="1825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5196" name="文字方塊 28"/>
          <p:cNvSpPr txBox="1">
            <a:spLocks noChangeArrowheads="1"/>
          </p:cNvSpPr>
          <p:nvPr/>
        </p:nvSpPr>
        <p:spPr bwMode="auto">
          <a:xfrm>
            <a:off x="7215189" y="2446338"/>
            <a:ext cx="11525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表演產出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5197" name="文字方塊 29"/>
          <p:cNvSpPr txBox="1">
            <a:spLocks noChangeArrowheads="1"/>
          </p:cNvSpPr>
          <p:nvPr/>
        </p:nvSpPr>
        <p:spPr bwMode="auto">
          <a:xfrm>
            <a:off x="7273926" y="2878138"/>
            <a:ext cx="9763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戲劇演出所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產出的結果</a:t>
            </a:r>
          </a:p>
        </p:txBody>
      </p:sp>
      <p:sp>
        <p:nvSpPr>
          <p:cNvPr id="31" name="文字方塊 30"/>
          <p:cNvSpPr txBox="1"/>
          <p:nvPr/>
        </p:nvSpPr>
        <p:spPr>
          <a:xfrm>
            <a:off x="8596314" y="2428875"/>
            <a:ext cx="14954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 效 評 量</a:t>
            </a:r>
          </a:p>
        </p:txBody>
      </p:sp>
      <p:sp>
        <p:nvSpPr>
          <p:cNvPr id="135199" name="文字方塊 31"/>
          <p:cNvSpPr txBox="1">
            <a:spLocks noChangeArrowheads="1"/>
          </p:cNvSpPr>
          <p:nvPr/>
        </p:nvSpPr>
        <p:spPr bwMode="auto">
          <a:xfrm>
            <a:off x="8616950" y="2797176"/>
            <a:ext cx="12954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參與者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所產生知識、態度、狀態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---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等層面的改變</a:t>
            </a:r>
          </a:p>
        </p:txBody>
      </p:sp>
      <p:sp>
        <p:nvSpPr>
          <p:cNvPr id="33" name="矩形 32"/>
          <p:cNvSpPr/>
          <p:nvPr/>
        </p:nvSpPr>
        <p:spPr>
          <a:xfrm>
            <a:off x="3932239" y="2492375"/>
            <a:ext cx="936625" cy="16573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4" name="文字方塊 33"/>
          <p:cNvSpPr txBox="1"/>
          <p:nvPr/>
        </p:nvSpPr>
        <p:spPr>
          <a:xfrm>
            <a:off x="3954463" y="2619375"/>
            <a:ext cx="900112" cy="1322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2000" spc="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目標及目的設定</a:t>
            </a:r>
          </a:p>
        </p:txBody>
      </p:sp>
      <p:cxnSp>
        <p:nvCxnSpPr>
          <p:cNvPr id="35" name="直線單箭頭接點 34"/>
          <p:cNvCxnSpPr>
            <a:stCxn id="21" idx="0"/>
          </p:cNvCxnSpPr>
          <p:nvPr/>
        </p:nvCxnSpPr>
        <p:spPr>
          <a:xfrm flipH="1" flipV="1">
            <a:off x="4583113" y="4221163"/>
            <a:ext cx="1485900" cy="2921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矩形 35"/>
          <p:cNvSpPr/>
          <p:nvPr/>
        </p:nvSpPr>
        <p:spPr>
          <a:xfrm>
            <a:off x="2619375" y="2479676"/>
            <a:ext cx="935038" cy="16557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pc="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問題分析與需求評估</a:t>
            </a:r>
          </a:p>
        </p:txBody>
      </p:sp>
      <p:sp>
        <p:nvSpPr>
          <p:cNvPr id="37" name="向右箭號 36"/>
          <p:cNvSpPr/>
          <p:nvPr/>
        </p:nvSpPr>
        <p:spPr>
          <a:xfrm>
            <a:off x="3605214" y="3163889"/>
            <a:ext cx="287337" cy="3143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8" name="向右箭號 37"/>
          <p:cNvSpPr/>
          <p:nvPr/>
        </p:nvSpPr>
        <p:spPr>
          <a:xfrm>
            <a:off x="4921251" y="3192464"/>
            <a:ext cx="288925" cy="3143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9" name="向右箭號 38"/>
          <p:cNvSpPr/>
          <p:nvPr/>
        </p:nvSpPr>
        <p:spPr>
          <a:xfrm>
            <a:off x="6959601" y="3151189"/>
            <a:ext cx="288925" cy="3143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0" name="向右箭號 39"/>
          <p:cNvSpPr/>
          <p:nvPr/>
        </p:nvSpPr>
        <p:spPr>
          <a:xfrm>
            <a:off x="8308975" y="3124201"/>
            <a:ext cx="287338" cy="3143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1" name="向右箭號 40"/>
          <p:cNvSpPr/>
          <p:nvPr/>
        </p:nvSpPr>
        <p:spPr>
          <a:xfrm>
            <a:off x="2274889" y="3144839"/>
            <a:ext cx="288925" cy="3143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2" name="矩形 41"/>
          <p:cNvSpPr/>
          <p:nvPr/>
        </p:nvSpPr>
        <p:spPr>
          <a:xfrm>
            <a:off x="1774825" y="2492376"/>
            <a:ext cx="433388" cy="218961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35210" name="文字方塊 42"/>
          <p:cNvSpPr txBox="1">
            <a:spLocks noChangeArrowheads="1"/>
          </p:cNvSpPr>
          <p:nvPr/>
        </p:nvSpPr>
        <p:spPr bwMode="auto">
          <a:xfrm>
            <a:off x="1760539" y="2435226"/>
            <a:ext cx="30797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確認腳本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及演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員</a:t>
            </a:r>
          </a:p>
        </p:txBody>
      </p:sp>
      <p:cxnSp>
        <p:nvCxnSpPr>
          <p:cNvPr id="44" name="直線單箭頭接點 43"/>
          <p:cNvCxnSpPr>
            <a:stCxn id="21" idx="0"/>
          </p:cNvCxnSpPr>
          <p:nvPr/>
        </p:nvCxnSpPr>
        <p:spPr>
          <a:xfrm flipH="1" flipV="1">
            <a:off x="3287713" y="4221163"/>
            <a:ext cx="2781300" cy="2921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直線單箭頭接點 44"/>
          <p:cNvCxnSpPr>
            <a:stCxn id="5" idx="2"/>
          </p:cNvCxnSpPr>
          <p:nvPr/>
        </p:nvCxnSpPr>
        <p:spPr>
          <a:xfrm flipH="1">
            <a:off x="4583114" y="2060576"/>
            <a:ext cx="1476375" cy="3603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直線單箭頭接點 45"/>
          <p:cNvCxnSpPr>
            <a:stCxn id="5" idx="2"/>
          </p:cNvCxnSpPr>
          <p:nvPr/>
        </p:nvCxnSpPr>
        <p:spPr>
          <a:xfrm flipH="1">
            <a:off x="3086100" y="2060576"/>
            <a:ext cx="2973388" cy="3603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文字方塊 1"/>
          <p:cNvSpPr txBox="1"/>
          <p:nvPr/>
        </p:nvSpPr>
        <p:spPr>
          <a:xfrm>
            <a:off x="557083" y="84943"/>
            <a:ext cx="111127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latin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以「</a:t>
            </a:r>
            <a:r>
              <a:rPr lang="zh-TW" altLang="en-US" sz="4000" dirty="0">
                <a:latin typeface="微軟正黑體" panose="020B0604030504040204" pitchFamily="34" charset="-120"/>
                <a:cs typeface="Arial" panose="020B0604020202020204" pitchFamily="34" charset="0"/>
              </a:rPr>
              <a:t>畢業專題</a:t>
            </a:r>
            <a:r>
              <a:rPr lang="en-US" altLang="zh-TW" sz="4000" dirty="0">
                <a:latin typeface="微軟正黑體" panose="020B0604030504040204" pitchFamily="34" charset="-120"/>
                <a:cs typeface="Arial" panose="020B0604020202020204" pitchFamily="34" charset="0"/>
              </a:rPr>
              <a:t>:</a:t>
            </a:r>
            <a:r>
              <a:rPr lang="zh-TW" altLang="en-US" sz="4000" dirty="0">
                <a:latin typeface="微軟正黑體" panose="020B0604030504040204" pitchFamily="34" charset="-120"/>
                <a:cs typeface="Arial" panose="020B0604020202020204" pitchFamily="34" charset="0"/>
              </a:rPr>
              <a:t>公演</a:t>
            </a:r>
            <a:r>
              <a:rPr lang="zh-TW" altLang="en-US" sz="4000" dirty="0">
                <a:latin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」課程為例</a:t>
            </a:r>
            <a:r>
              <a:rPr lang="en-US" altLang="zh-TW" sz="4000" dirty="0">
                <a:latin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/>
            </a:r>
            <a:br>
              <a:rPr lang="en-US" altLang="zh-TW" sz="4000" dirty="0">
                <a:latin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zh-TW" altLang="en-US" sz="4000" dirty="0">
                <a:latin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學生主動參與戲劇專題演出、執行與評估之</a:t>
            </a:r>
            <a:r>
              <a:rPr lang="zh-TW" altLang="en-US" sz="4000" dirty="0" smtClean="0">
                <a:latin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歷程</a:t>
            </a:r>
            <a:endParaRPr lang="en-US" altLang="zh-TW" sz="4000" dirty="0" smtClean="0">
              <a:latin typeface="微軟正黑體" panose="020B0604030504040204" pitchFamily="34" charset="-12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19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框架">
  <a:themeElements>
    <a:clrScheme name="框架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框架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框架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rame" id="{F226E7A2-7162-461C-9490-D27D9DC04E43}" vid="{18A1B607-7BAE-46D6-8090-545AC7BDD739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TM03457475[[fn=框架]]</Template>
  <TotalTime>162</TotalTime>
  <Words>889</Words>
  <Application>Microsoft Office PowerPoint</Application>
  <PresentationFormat>自訂</PresentationFormat>
  <Paragraphs>160</Paragraphs>
  <Slides>20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1" baseType="lpstr">
      <vt:lpstr>框架</vt:lpstr>
      <vt:lpstr>外文系PBL教學/習 執行情況/規劃推動</vt:lpstr>
      <vt:lpstr>PBL界定</vt:lpstr>
      <vt:lpstr>四個主要學習思維: </vt:lpstr>
      <vt:lpstr>PBL教學習 五個關鍵特點 </vt:lpstr>
      <vt:lpstr>PBL教學流程 </vt:lpstr>
      <vt:lpstr>外文系教育目標與PBL精神契合</vt:lpstr>
      <vt:lpstr>外文系 PBL課程規劃</vt:lpstr>
      <vt:lpstr>外文系教育融入PBL的過程與內涵</vt:lpstr>
      <vt:lpstr>PowerPoint 簡報</vt:lpstr>
      <vt:lpstr> 以「畢業專題:公演」為例             PBL規畫SOP</vt:lpstr>
      <vt:lpstr>  專案導向式學習融入「畢業專題:公演」 執行情形</vt:lpstr>
      <vt:lpstr>PowerPoint 簡報</vt:lpstr>
      <vt:lpstr>PowerPoint 簡報</vt:lpstr>
      <vt:lpstr>PowerPoint 簡報</vt:lpstr>
      <vt:lpstr>「文學與創意思考」 PBL教學模式 (1) </vt:lpstr>
      <vt:lpstr>「文學與創意思考」 PBL教學模式(2) </vt:lpstr>
      <vt:lpstr>「文學與創意思考」 PBL教學模式(3) </vt:lpstr>
      <vt:lpstr>「文學與創意思考」 PBL教學模式(4) </vt:lpstr>
      <vt:lpstr>結    語</vt:lpstr>
      <vt:lpstr>                                謝謝聆聽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asisuser</dc:creator>
  <cp:lastModifiedBy>Jennifer Chen</cp:lastModifiedBy>
  <cp:revision>19</cp:revision>
  <dcterms:created xsi:type="dcterms:W3CDTF">2017-06-08T08:03:52Z</dcterms:created>
  <dcterms:modified xsi:type="dcterms:W3CDTF">2018-01-23T10:36:03Z</dcterms:modified>
</cp:coreProperties>
</file>